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1" r:id="rId5"/>
    <p:sldId id="260" r:id="rId6"/>
    <p:sldId id="262" r:id="rId7"/>
    <p:sldId id="264" r:id="rId8"/>
    <p:sldId id="265" r:id="rId9"/>
    <p:sldId id="266" r:id="rId10"/>
    <p:sldId id="267" r:id="rId11"/>
    <p:sldId id="268" r:id="rId12"/>
    <p:sldId id="263" r:id="rId13"/>
    <p:sldId id="278" r:id="rId14"/>
    <p:sldId id="269" r:id="rId15"/>
    <p:sldId id="272" r:id="rId16"/>
    <p:sldId id="273" r:id="rId17"/>
    <p:sldId id="277" r:id="rId18"/>
    <p:sldId id="274" r:id="rId19"/>
    <p:sldId id="279" r:id="rId20"/>
    <p:sldId id="276" r:id="rId21"/>
    <p:sldId id="281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95" autoAdjust="0"/>
    <p:restoredTop sz="94660"/>
  </p:normalViewPr>
  <p:slideViewPr>
    <p:cSldViewPr snapToGrid="0">
      <p:cViewPr varScale="1">
        <p:scale>
          <a:sx n="66" d="100"/>
          <a:sy n="66" d="100"/>
        </p:scale>
        <p:origin x="556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6C7F8-6526-EBC6-956B-D7605D34C0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8C0892-B437-88E3-0B0A-2EC5277B48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29B170-50F7-5A69-4CF0-F11008842F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843C6-B987-4D15-BB78-E44849D6774D}" type="datetimeFigureOut">
              <a:rPr lang="en-US" smtClean="0"/>
              <a:t>1/16/2023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93881A-3397-81BE-0625-A847657A21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C9BB22-A686-7F7A-585A-B6DCBB6717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73D20B-9657-4760-B821-510A17CBDE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6054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26142E-533F-D3BE-FC17-5A4EDE9E2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9CF98ED-542F-A5E5-C731-CFAAE45773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8AB68B-DA64-B0E3-DB16-9A173F8246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843C6-B987-4D15-BB78-E44849D6774D}" type="datetimeFigureOut">
              <a:rPr lang="en-US" smtClean="0"/>
              <a:t>1/16/2023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79ECD5-68AC-E32A-C432-0D177AC53D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563197-F1D7-31A9-76AD-2DB1F353E5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73D20B-9657-4760-B821-510A17CBDE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8814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12DA274-3BF7-9F45-29E5-686DA3B6D32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E42A8D8-7AFE-A955-14EE-58A49FDC60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480333-2666-04A8-E802-CE06265AFC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843C6-B987-4D15-BB78-E44849D6774D}" type="datetimeFigureOut">
              <a:rPr lang="en-US" smtClean="0"/>
              <a:t>1/16/2023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04DA0A-0517-C034-6BE6-CEB19CD02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F5EE13-5E15-BA91-87A0-84B1CEAC4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73D20B-9657-4760-B821-510A17CBDE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5404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90D44D-FD06-AAC5-F12D-AC4D9086F7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5B3B73-54D9-BCFE-3C6A-C162CB3E7A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60A3FC-51BF-D88D-D99D-C2A25B0D0B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843C6-B987-4D15-BB78-E44849D6774D}" type="datetimeFigureOut">
              <a:rPr lang="en-US" smtClean="0"/>
              <a:t>1/16/2023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EA8901-AB3F-4D6A-778C-82BDE848C2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4E3881-52BD-33ED-544D-EB19B6369B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73D20B-9657-4760-B821-510A17CBDE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79624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C06081-770B-F014-FBEE-7E9593A400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44BF7B-E9DA-C294-56C4-4A31E51CAF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798583-3CC6-A762-F06D-D1FD26887A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843C6-B987-4D15-BB78-E44849D6774D}" type="datetimeFigureOut">
              <a:rPr lang="en-US" smtClean="0"/>
              <a:t>1/16/2023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279770-2D04-A4DF-8869-136FA949D1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F4C8C2-B76D-B257-6268-0E652BB2E9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73D20B-9657-4760-B821-510A17CBDE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801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A3F15A-E890-54F1-78C8-9C0DAA7B78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119811-7E0C-D2FD-635E-62D8F38F239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F1EA44-DE9E-BB20-338A-64D5816712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8767A1-A322-4F6F-F003-7B1E114E86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843C6-B987-4D15-BB78-E44849D6774D}" type="datetimeFigureOut">
              <a:rPr lang="en-US" smtClean="0"/>
              <a:t>1/16/2023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7E0A4D-C835-67DB-AF61-5BC0B61961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12F78F-994D-3D73-8042-3F0001400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73D20B-9657-4760-B821-510A17CBDE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1699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49108B-810A-9139-DB4D-504C25F052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5B1E98-AE1C-BB79-B821-E96DC54251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803C30-F189-9913-A018-9F9B2B0935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0E0796-E89D-EBCD-7A4D-4EE32FBAD95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7F8FF7A-065C-6F15-F41E-29768BC5E7C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6B73617-57C0-458C-7608-59479CC3BD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843C6-B987-4D15-BB78-E44849D6774D}" type="datetimeFigureOut">
              <a:rPr lang="en-US" smtClean="0"/>
              <a:t>1/16/2023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8CB34F2-38EE-F25B-A14A-5C3B7FBC34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E2467A3-4A64-E317-6B8A-52B4F6423E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73D20B-9657-4760-B821-510A17CBDE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6638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A5FD3D-A6EE-2C13-5948-12E511180B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B155E96-F571-D0BE-3BB4-D7EDED534F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843C6-B987-4D15-BB78-E44849D6774D}" type="datetimeFigureOut">
              <a:rPr lang="en-US" smtClean="0"/>
              <a:t>1/16/2023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CBEDD6-D089-A2E2-EE53-A0C98D1AF0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A65948-9C9B-3D62-4302-84B1C2DD3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73D20B-9657-4760-B821-510A17CBDE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6486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73323E6-85F9-51DF-A88A-A65B8FA620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843C6-B987-4D15-BB78-E44849D6774D}" type="datetimeFigureOut">
              <a:rPr lang="en-US" smtClean="0"/>
              <a:t>1/16/2023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C6F21E9-7D63-E32F-E974-60BBDC9ABF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0DA027-FC07-2CE5-979C-F9C6B43EBA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73D20B-9657-4760-B821-510A17CBDE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8672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C166C8-E4E7-91C7-0A9E-ACF933F6F9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A65089-271A-FB20-9F44-F5142BD62A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43FF14-ABE6-4115-30E6-6C92EE7455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CD7056-EBB2-887A-D252-B209B28081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843C6-B987-4D15-BB78-E44849D6774D}" type="datetimeFigureOut">
              <a:rPr lang="en-US" smtClean="0"/>
              <a:t>1/16/2023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CECB4E-CB7C-A1B7-F050-85DAF189E8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A692FF-8F87-156C-7993-5C21C24C8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73D20B-9657-4760-B821-510A17CBDE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3229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0BED4B-3504-EDC1-2B4C-8A7E0B7226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F0C27EE-E2DF-C596-DDF2-262CFF2AB94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5C8EB8-43B4-4A8D-094D-7F10C765B0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D1DC1D-8B74-4C11-C5FC-3799D63341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843C6-B987-4D15-BB78-E44849D6774D}" type="datetimeFigureOut">
              <a:rPr lang="en-US" smtClean="0"/>
              <a:t>1/16/2023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AAD697-7AA9-FD40-8143-1291781FF5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2AFB00-7CA6-7D0B-4114-89C96561C8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73D20B-9657-4760-B821-510A17CBDE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5593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6F1674F-DFB3-2B60-5B2A-EE35131DE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D11F00-643A-8759-B957-D01D91C375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9BF70F-5B2F-FD70-FE29-6D611480A1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1843C6-B987-4D15-BB78-E44849D6774D}" type="datetimeFigureOut">
              <a:rPr lang="en-US" smtClean="0"/>
              <a:t>1/16/2023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E881D4-8F59-20ED-56A1-C863CC6E5B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06303D-D6F0-387C-6B80-8DC00BD6F3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73D20B-9657-4760-B821-510A17CBDE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96428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97F8B1-D432-FF12-5219-8D06CE3D40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805759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b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Capstone Project 2 - US Trending </a:t>
            </a:r>
            <a:r>
              <a:rPr lang="en-US" b="1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Youtube</a:t>
            </a:r>
            <a:r>
              <a:rPr lang="en-US" b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Video Statistics Analysis</a:t>
            </a:r>
            <a:br>
              <a:rPr lang="en-US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1F0923-DF3D-5491-54D3-ABB1689089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58753" y="4942423"/>
            <a:ext cx="9144000" cy="1655762"/>
          </a:xfrm>
        </p:spPr>
        <p:txBody>
          <a:bodyPr>
            <a:normAutofit/>
          </a:bodyPr>
          <a:lstStyle/>
          <a:p>
            <a:r>
              <a:rPr lang="en-US" dirty="0"/>
              <a:t>Saniyya Hanan Rosyida</a:t>
            </a:r>
          </a:p>
          <a:p>
            <a:r>
              <a:rPr lang="en-US" dirty="0"/>
              <a:t>Job Connector Data Science </a:t>
            </a:r>
          </a:p>
          <a:p>
            <a:r>
              <a:rPr lang="en-US" dirty="0" err="1"/>
              <a:t>Purwadhika</a:t>
            </a:r>
            <a:r>
              <a:rPr lang="en-US" dirty="0"/>
              <a:t> Digital Technology School</a:t>
            </a:r>
          </a:p>
        </p:txBody>
      </p:sp>
      <p:pic>
        <p:nvPicPr>
          <p:cNvPr id="4" name="Picture 2" descr="YouTube Premium users can now use picture-in-picture mode on iPhone |  Technology News,The Indian Express">
            <a:extLst>
              <a:ext uri="{FF2B5EF4-FFF2-40B4-BE49-F238E27FC236}">
                <a16:creationId xmlns:a16="http://schemas.microsoft.com/office/drawing/2014/main" id="{69C544F3-EEB0-640C-D051-2776E9259E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97" y="3540995"/>
            <a:ext cx="2226548" cy="1235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22558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D5580-B221-7213-4BAC-35477A84B9EC}"/>
              </a:ext>
            </a:extLst>
          </p:cNvPr>
          <p:cNvSpPr txBox="1">
            <a:spLocks/>
          </p:cNvSpPr>
          <p:nvPr/>
        </p:nvSpPr>
        <p:spPr>
          <a:xfrm>
            <a:off x="695976" y="41955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effectLst/>
                <a:latin typeface="+mn-lt"/>
              </a:rPr>
              <a:t>Data Preparation - Cleaning</a:t>
            </a:r>
            <a:br>
              <a:rPr lang="en-US" dirty="0">
                <a:latin typeface="+mn-lt"/>
                <a:cs typeface="Calibri" panose="020F0502020204030204" pitchFamily="34" charset="0"/>
              </a:rPr>
            </a:br>
            <a:endParaRPr lang="en-US" dirty="0">
              <a:latin typeface="+mn-lt"/>
              <a:cs typeface="Calibri" panose="020F0502020204030204" pitchFamily="34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D3E5430-433B-A7D6-07E7-5E314BF57B3A}"/>
              </a:ext>
            </a:extLst>
          </p:cNvPr>
          <p:cNvCxnSpPr>
            <a:cxnSpLocks/>
          </p:cNvCxnSpPr>
          <p:nvPr/>
        </p:nvCxnSpPr>
        <p:spPr>
          <a:xfrm>
            <a:off x="702644" y="1364727"/>
            <a:ext cx="10722543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FDBD362-359D-0358-18E6-AD6CE6E83C50}"/>
              </a:ext>
            </a:extLst>
          </p:cNvPr>
          <p:cNvSpPr txBox="1">
            <a:spLocks/>
          </p:cNvSpPr>
          <p:nvPr/>
        </p:nvSpPr>
        <p:spPr>
          <a:xfrm>
            <a:off x="695976" y="1623791"/>
            <a:ext cx="4757382" cy="86466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6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DUPLICATES</a:t>
            </a:r>
            <a:endParaRPr lang="en-US" sz="3600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A83DAC-C7B0-1C02-2AFB-D3041D6A939A}"/>
              </a:ext>
            </a:extLst>
          </p:cNvPr>
          <p:cNvSpPr txBox="1"/>
          <p:nvPr/>
        </p:nvSpPr>
        <p:spPr>
          <a:xfrm>
            <a:off x="609860" y="2367124"/>
            <a:ext cx="30991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All columns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FA2CB9C-BF90-91F1-0AFC-233013E2F2E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1" t="45355" r="50000" b="39902"/>
          <a:stretch/>
        </p:blipFill>
        <p:spPr>
          <a:xfrm>
            <a:off x="3879743" y="1629852"/>
            <a:ext cx="6001236" cy="104447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E00AA8A-8ADC-0B53-7EDB-2F94E3A6A76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4" t="36285" r="39440" b="42241"/>
          <a:stretch/>
        </p:blipFill>
        <p:spPr>
          <a:xfrm>
            <a:off x="3879744" y="2626896"/>
            <a:ext cx="6001236" cy="1250144"/>
          </a:xfrm>
          <a:prstGeom prst="rect">
            <a:avLst/>
          </a:prstGeom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D40714ED-64D9-159E-5707-9CC58535A068}"/>
              </a:ext>
            </a:extLst>
          </p:cNvPr>
          <p:cNvSpPr txBox="1">
            <a:spLocks/>
          </p:cNvSpPr>
          <p:nvPr/>
        </p:nvSpPr>
        <p:spPr>
          <a:xfrm>
            <a:off x="695976" y="5214089"/>
            <a:ext cx="4757382" cy="86466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6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OUTLIER  </a:t>
            </a:r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(X)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5B5F62C-34E5-F97D-F6B7-4B1AD77930B0}"/>
              </a:ext>
            </a:extLst>
          </p:cNvPr>
          <p:cNvSpPr txBox="1"/>
          <p:nvPr/>
        </p:nvSpPr>
        <p:spPr>
          <a:xfrm>
            <a:off x="3879743" y="4488731"/>
            <a:ext cx="778909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33333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outlier pada dataset </a:t>
            </a:r>
            <a:r>
              <a:rPr lang="en-US" sz="2000" dirty="0" err="1">
                <a:solidFill>
                  <a:srgbClr val="33333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ini</a:t>
            </a:r>
            <a:r>
              <a:rPr lang="en-US" sz="2000" dirty="0">
                <a:solidFill>
                  <a:srgbClr val="33333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rgbClr val="33333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merupakan</a:t>
            </a:r>
            <a:r>
              <a:rPr lang="en-US" sz="2000" dirty="0">
                <a:solidFill>
                  <a:srgbClr val="33333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rgbClr val="33333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fenomena</a:t>
            </a:r>
            <a:r>
              <a:rPr lang="en-US" sz="2000" dirty="0">
                <a:solidFill>
                  <a:srgbClr val="33333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yang natural di </a:t>
            </a:r>
            <a:r>
              <a:rPr lang="en-US" sz="2000" dirty="0" err="1">
                <a:solidFill>
                  <a:srgbClr val="33333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kehidupan</a:t>
            </a:r>
            <a:r>
              <a:rPr lang="en-US" sz="2000" dirty="0">
                <a:solidFill>
                  <a:srgbClr val="33333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rgbClr val="33333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nyata</a:t>
            </a:r>
            <a:r>
              <a:rPr lang="en-US" sz="2000" dirty="0">
                <a:solidFill>
                  <a:srgbClr val="33333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2000" dirty="0" err="1">
                <a:solidFill>
                  <a:srgbClr val="33333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dimana</a:t>
            </a:r>
            <a:r>
              <a:rPr lang="en-US" sz="2000" dirty="0">
                <a:solidFill>
                  <a:srgbClr val="33333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rgbClr val="33333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sebuah</a:t>
            </a:r>
            <a:r>
              <a:rPr lang="en-US" sz="2000" dirty="0">
                <a:solidFill>
                  <a:srgbClr val="33333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video </a:t>
            </a:r>
            <a:r>
              <a:rPr lang="en-US" sz="2000" dirty="0" err="1">
                <a:solidFill>
                  <a:srgbClr val="33333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bisa</a:t>
            </a:r>
            <a:r>
              <a:rPr lang="en-US" sz="2000" dirty="0">
                <a:solidFill>
                  <a:srgbClr val="33333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rgbClr val="33333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tidak</a:t>
            </a:r>
            <a:r>
              <a:rPr lang="en-US" sz="2000" dirty="0">
                <a:solidFill>
                  <a:srgbClr val="33333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rgbClr val="33333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memiliki</a:t>
            </a:r>
            <a:r>
              <a:rPr lang="en-US" sz="2000" dirty="0">
                <a:solidFill>
                  <a:srgbClr val="33333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/ </a:t>
            </a:r>
            <a:r>
              <a:rPr lang="en-US" sz="2000" dirty="0" err="1">
                <a:solidFill>
                  <a:srgbClr val="33333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memiliki</a:t>
            </a:r>
            <a:r>
              <a:rPr lang="en-US" sz="2000" dirty="0">
                <a:solidFill>
                  <a:srgbClr val="33333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rgbClr val="33333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jumlah</a:t>
            </a:r>
            <a:r>
              <a:rPr lang="en-US" sz="2000" dirty="0">
                <a:solidFill>
                  <a:srgbClr val="33333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views, likes, comment dan dislike yang sangat </a:t>
            </a:r>
            <a:r>
              <a:rPr lang="en-US" sz="2000" dirty="0" err="1">
                <a:solidFill>
                  <a:srgbClr val="33333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kecil</a:t>
            </a:r>
            <a:r>
              <a:rPr lang="en-US" sz="2000" dirty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dan </a:t>
            </a:r>
            <a:r>
              <a:rPr lang="en-US" sz="2000" dirty="0" err="1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sebaliknya</a:t>
            </a:r>
            <a:r>
              <a:rPr lang="en-US" sz="2000" dirty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US" sz="2000" dirty="0">
              <a:solidFill>
                <a:srgbClr val="333333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E3E3942-D1AA-8980-28EF-93667791DDD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62" t="56989" r="62878" b="37519"/>
          <a:stretch/>
        </p:blipFill>
        <p:spPr>
          <a:xfrm>
            <a:off x="3959722" y="5715339"/>
            <a:ext cx="5655150" cy="503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7291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D5580-B221-7213-4BAC-35477A84B9EC}"/>
              </a:ext>
            </a:extLst>
          </p:cNvPr>
          <p:cNvSpPr txBox="1">
            <a:spLocks/>
          </p:cNvSpPr>
          <p:nvPr/>
        </p:nvSpPr>
        <p:spPr>
          <a:xfrm>
            <a:off x="695976" y="41955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effectLst/>
                <a:latin typeface="+mn-lt"/>
              </a:rPr>
              <a:t>Data Preparation - Cleaning</a:t>
            </a:r>
            <a:br>
              <a:rPr lang="en-US" dirty="0">
                <a:latin typeface="+mn-lt"/>
                <a:cs typeface="Calibri" panose="020F0502020204030204" pitchFamily="34" charset="0"/>
              </a:rPr>
            </a:br>
            <a:endParaRPr lang="en-US" dirty="0">
              <a:latin typeface="+mn-lt"/>
              <a:cs typeface="Calibri" panose="020F0502020204030204" pitchFamily="34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D3E5430-433B-A7D6-07E7-5E314BF57B3A}"/>
              </a:ext>
            </a:extLst>
          </p:cNvPr>
          <p:cNvCxnSpPr>
            <a:cxnSpLocks/>
          </p:cNvCxnSpPr>
          <p:nvPr/>
        </p:nvCxnSpPr>
        <p:spPr>
          <a:xfrm>
            <a:off x="695976" y="1364727"/>
            <a:ext cx="10722543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FDBD362-359D-0358-18E6-AD6CE6E83C50}"/>
              </a:ext>
            </a:extLst>
          </p:cNvPr>
          <p:cNvSpPr txBox="1">
            <a:spLocks/>
          </p:cNvSpPr>
          <p:nvPr/>
        </p:nvSpPr>
        <p:spPr>
          <a:xfrm>
            <a:off x="695976" y="1745121"/>
            <a:ext cx="4757382" cy="864664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6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SELECTING TRENDING VIDEO</a:t>
            </a:r>
            <a:endParaRPr lang="en-US" sz="24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3600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4F501B6-5ED7-4B46-B005-772F05BEE430}"/>
              </a:ext>
            </a:extLst>
          </p:cNvPr>
          <p:cNvSpPr txBox="1">
            <a:spLocks/>
          </p:cNvSpPr>
          <p:nvPr/>
        </p:nvSpPr>
        <p:spPr>
          <a:xfrm>
            <a:off x="695976" y="2745726"/>
            <a:ext cx="7380351" cy="335259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sz="2000" b="1" dirty="0" err="1">
                <a:latin typeface="Calibri" panose="020F0502020204030204" pitchFamily="34" charset="0"/>
                <a:cs typeface="Calibri" panose="020F0502020204030204" pitchFamily="34" charset="0"/>
              </a:rPr>
              <a:t>Pertimbangan</a:t>
            </a: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b="1" dirty="0" err="1">
                <a:latin typeface="Calibri" panose="020F0502020204030204" pitchFamily="34" charset="0"/>
                <a:cs typeface="Calibri" panose="020F0502020204030204" pitchFamily="34" charset="0"/>
              </a:rPr>
              <a:t>Youtube</a:t>
            </a: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 Helps Center </a:t>
            </a:r>
            <a:r>
              <a:rPr lang="en-US" sz="2000" b="1" dirty="0" err="1">
                <a:latin typeface="Calibri" panose="020F0502020204030204" pitchFamily="34" charset="0"/>
                <a:cs typeface="Calibri" panose="020F0502020204030204" pitchFamily="34" charset="0"/>
              </a:rPr>
              <a:t>untuk</a:t>
            </a: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b="1" dirty="0" err="1">
                <a:latin typeface="Calibri" panose="020F0502020204030204" pitchFamily="34" charset="0"/>
                <a:cs typeface="Calibri" panose="020F0502020204030204" pitchFamily="34" charset="0"/>
              </a:rPr>
              <a:t>menampilkan</a:t>
            </a: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 video pada </a:t>
            </a:r>
            <a:r>
              <a:rPr lang="en-US" sz="2000" b="1" dirty="0" err="1">
                <a:latin typeface="Calibri" panose="020F0502020204030204" pitchFamily="34" charset="0"/>
                <a:cs typeface="Calibri" panose="020F0502020204030204" pitchFamily="34" charset="0"/>
              </a:rPr>
              <a:t>laman</a:t>
            </a: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 Trending :</a:t>
            </a:r>
          </a:p>
          <a:p>
            <a:pPr>
              <a:lnSpc>
                <a:spcPct val="120000"/>
              </a:lnSpc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Performa/views video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lebih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baik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dibandingkan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rata2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performa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video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dari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channel yang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sama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(average views)</a:t>
            </a:r>
          </a:p>
          <a:p>
            <a:pPr>
              <a:lnSpc>
                <a:spcPct val="120000"/>
              </a:lnSpc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Temperature video (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Seberapa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cepat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video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menghasilkan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views)</a:t>
            </a:r>
          </a:p>
          <a:p>
            <a:pPr>
              <a:lnSpc>
                <a:spcPct val="120000"/>
              </a:lnSpc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Views &gt;= 10.000</a:t>
            </a:r>
          </a:p>
        </p:txBody>
      </p:sp>
    </p:spTree>
    <p:extLst>
      <p:ext uri="{BB962C8B-B14F-4D97-AF65-F5344CB8AC3E}">
        <p14:creationId xmlns:p14="http://schemas.microsoft.com/office/powerpoint/2010/main" val="33920276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4829E6-8F24-492A-73C8-C60C813C4E0B}"/>
              </a:ext>
            </a:extLst>
          </p:cNvPr>
          <p:cNvSpPr txBox="1">
            <a:spLocks/>
          </p:cNvSpPr>
          <p:nvPr/>
        </p:nvSpPr>
        <p:spPr>
          <a:xfrm>
            <a:off x="702644" y="36496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effectLst/>
                <a:latin typeface="+mn-lt"/>
              </a:rPr>
              <a:t>Analysis</a:t>
            </a:r>
            <a:br>
              <a:rPr lang="en-US" b="1" dirty="0">
                <a:latin typeface="+mn-lt"/>
                <a:cs typeface="Calibri" panose="020F0502020204030204" pitchFamily="34" charset="0"/>
              </a:rPr>
            </a:br>
            <a:endParaRPr lang="en-US" b="1" dirty="0">
              <a:latin typeface="+mn-lt"/>
              <a:cs typeface="Calibri" panose="020F0502020204030204" pitchFamily="34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C77ABB4-728F-937E-9863-A6E2E368E4FB}"/>
              </a:ext>
            </a:extLst>
          </p:cNvPr>
          <p:cNvCxnSpPr>
            <a:cxnSpLocks/>
          </p:cNvCxnSpPr>
          <p:nvPr/>
        </p:nvCxnSpPr>
        <p:spPr>
          <a:xfrm>
            <a:off x="702644" y="1364727"/>
            <a:ext cx="10722543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B481D477-67DB-4B3F-2031-DED8F168D6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219" y="2397714"/>
            <a:ext cx="5610225" cy="41243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04567B5-8656-0B6B-E285-ED2912C364DA}"/>
              </a:ext>
            </a:extLst>
          </p:cNvPr>
          <p:cNvSpPr txBox="1"/>
          <p:nvPr/>
        </p:nvSpPr>
        <p:spPr>
          <a:xfrm>
            <a:off x="710820" y="1527278"/>
            <a:ext cx="538518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Jumlah</a:t>
            </a:r>
            <a:r>
              <a:rPr lang="en-US" sz="2000" b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Video trending dan </a:t>
            </a:r>
            <a:r>
              <a:rPr lang="en-US" sz="2000" b="1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tidak</a:t>
            </a:r>
            <a:r>
              <a:rPr lang="en-US" sz="2000" b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trending di </a:t>
            </a:r>
            <a:r>
              <a:rPr lang="en-US" sz="2000" b="1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Youtube</a:t>
            </a:r>
            <a:r>
              <a:rPr lang="en-US" sz="2000" b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US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5BDA6CB-3798-A04B-20E4-AF4EB8A02F5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37" t="32592" r="41679" b="41294"/>
          <a:stretch/>
        </p:blipFill>
        <p:spPr>
          <a:xfrm>
            <a:off x="6305054" y="3114205"/>
            <a:ext cx="4913190" cy="188518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D51E4F3-6048-5495-1639-413F574F5A2F}"/>
              </a:ext>
            </a:extLst>
          </p:cNvPr>
          <p:cNvSpPr txBox="1"/>
          <p:nvPr/>
        </p:nvSpPr>
        <p:spPr>
          <a:xfrm>
            <a:off x="6231558" y="2500959"/>
            <a:ext cx="60937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 err="1">
                <a:solidFill>
                  <a:srgbClr val="33333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Berdasarkan</a:t>
            </a:r>
            <a:r>
              <a:rPr lang="en-US" b="1" i="0" dirty="0">
                <a:solidFill>
                  <a:srgbClr val="33333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40652 Data :</a:t>
            </a:r>
            <a:endParaRPr 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05465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4829E6-8F24-492A-73C8-C60C813C4E0B}"/>
              </a:ext>
            </a:extLst>
          </p:cNvPr>
          <p:cNvSpPr txBox="1">
            <a:spLocks/>
          </p:cNvSpPr>
          <p:nvPr/>
        </p:nvSpPr>
        <p:spPr>
          <a:xfrm>
            <a:off x="-3473571" y="51157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>
                <a:effectLst/>
                <a:latin typeface="+mn-lt"/>
              </a:rPr>
              <a:t>Analysis</a:t>
            </a:r>
            <a:br>
              <a:rPr lang="en-US" b="1">
                <a:latin typeface="+mn-lt"/>
                <a:cs typeface="Calibri" panose="020F0502020204030204" pitchFamily="34" charset="0"/>
              </a:rPr>
            </a:br>
            <a:endParaRPr lang="en-US" b="1" dirty="0">
              <a:latin typeface="+mn-lt"/>
              <a:cs typeface="Calibri" panose="020F0502020204030204" pitchFamily="34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C77ABB4-728F-937E-9863-A6E2E368E4FB}"/>
              </a:ext>
            </a:extLst>
          </p:cNvPr>
          <p:cNvCxnSpPr>
            <a:cxnSpLocks/>
          </p:cNvCxnSpPr>
          <p:nvPr/>
        </p:nvCxnSpPr>
        <p:spPr>
          <a:xfrm>
            <a:off x="702644" y="1364727"/>
            <a:ext cx="10693237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1FAA0521-DF31-59EA-9C6D-7D92B6E732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914" t="44208" r="32781" b="38610"/>
          <a:stretch/>
        </p:blipFill>
        <p:spPr>
          <a:xfrm>
            <a:off x="702644" y="2225191"/>
            <a:ext cx="9540598" cy="20811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740DB3D-6BFA-EA6A-19B6-81366EB67D05}"/>
              </a:ext>
            </a:extLst>
          </p:cNvPr>
          <p:cNvSpPr txBox="1"/>
          <p:nvPr/>
        </p:nvSpPr>
        <p:spPr>
          <a:xfrm>
            <a:off x="702644" y="1540873"/>
            <a:ext cx="78320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Jumlah</a:t>
            </a:r>
            <a:r>
              <a:rPr lang="en-US" b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views, likes, dislikes, </a:t>
            </a:r>
            <a:r>
              <a:rPr lang="en-US" b="1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komentar</a:t>
            </a:r>
            <a:r>
              <a:rPr lang="en-US" b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b="1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jumlah</a:t>
            </a:r>
            <a:r>
              <a:rPr lang="en-US" b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tag</a:t>
            </a:r>
            <a:endParaRPr lang="en-US" b="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71971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4829E6-8F24-492A-73C8-C60C813C4E0B}"/>
              </a:ext>
            </a:extLst>
          </p:cNvPr>
          <p:cNvSpPr txBox="1">
            <a:spLocks/>
          </p:cNvSpPr>
          <p:nvPr/>
        </p:nvSpPr>
        <p:spPr>
          <a:xfrm>
            <a:off x="-3473571" y="51157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effectLst/>
                <a:latin typeface="+mn-lt"/>
              </a:rPr>
              <a:t>Analysis</a:t>
            </a:r>
            <a:br>
              <a:rPr lang="en-US" b="1" dirty="0">
                <a:latin typeface="+mn-lt"/>
                <a:cs typeface="Calibri" panose="020F0502020204030204" pitchFamily="34" charset="0"/>
              </a:rPr>
            </a:br>
            <a:endParaRPr lang="en-US" b="1" dirty="0">
              <a:latin typeface="+mn-lt"/>
              <a:cs typeface="Calibri" panose="020F0502020204030204" pitchFamily="34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C77ABB4-728F-937E-9863-A6E2E368E4FB}"/>
              </a:ext>
            </a:extLst>
          </p:cNvPr>
          <p:cNvCxnSpPr>
            <a:cxnSpLocks/>
          </p:cNvCxnSpPr>
          <p:nvPr/>
        </p:nvCxnSpPr>
        <p:spPr>
          <a:xfrm>
            <a:off x="702644" y="1364727"/>
            <a:ext cx="10665941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04567B5-8656-0B6B-E285-ED2912C364DA}"/>
              </a:ext>
            </a:extLst>
          </p:cNvPr>
          <p:cNvSpPr txBox="1"/>
          <p:nvPr/>
        </p:nvSpPr>
        <p:spPr>
          <a:xfrm>
            <a:off x="560277" y="1700657"/>
            <a:ext cx="417549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Korelasi</a:t>
            </a:r>
            <a:r>
              <a:rPr lang="en-US" sz="2000" b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Point </a:t>
            </a:r>
            <a:r>
              <a:rPr lang="en-US" sz="2000" b="1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Interaksi</a:t>
            </a:r>
            <a:r>
              <a:rPr lang="en-US" sz="2000" b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(views, likes, comment, dislikes) </a:t>
            </a:r>
            <a:r>
              <a:rPr lang="en-US" sz="2000" b="1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terhadap</a:t>
            </a:r>
            <a:r>
              <a:rPr lang="en-US" sz="2000" b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trending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424EF7B-438D-E117-627B-66D729DEF6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8165" y="1527277"/>
            <a:ext cx="6250079" cy="5213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7385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4829E6-8F24-492A-73C8-C60C813C4E0B}"/>
              </a:ext>
            </a:extLst>
          </p:cNvPr>
          <p:cNvSpPr txBox="1">
            <a:spLocks/>
          </p:cNvSpPr>
          <p:nvPr/>
        </p:nvSpPr>
        <p:spPr>
          <a:xfrm>
            <a:off x="-3500867" y="54322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effectLst/>
                <a:latin typeface="+mn-lt"/>
              </a:rPr>
              <a:t>Analysis</a:t>
            </a:r>
            <a:br>
              <a:rPr lang="en-US" b="1" dirty="0">
                <a:latin typeface="+mn-lt"/>
                <a:cs typeface="Calibri" panose="020F0502020204030204" pitchFamily="34" charset="0"/>
              </a:rPr>
            </a:br>
            <a:endParaRPr lang="en-US" b="1" dirty="0">
              <a:latin typeface="+mn-lt"/>
              <a:cs typeface="Calibri" panose="020F0502020204030204" pitchFamily="34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C77ABB4-728F-937E-9863-A6E2E368E4FB}"/>
              </a:ext>
            </a:extLst>
          </p:cNvPr>
          <p:cNvCxnSpPr>
            <a:cxnSpLocks/>
          </p:cNvCxnSpPr>
          <p:nvPr/>
        </p:nvCxnSpPr>
        <p:spPr>
          <a:xfrm>
            <a:off x="702644" y="1364727"/>
            <a:ext cx="2327159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04567B5-8656-0B6B-E285-ED2912C364DA}"/>
              </a:ext>
            </a:extLst>
          </p:cNvPr>
          <p:cNvSpPr txBox="1"/>
          <p:nvPr/>
        </p:nvSpPr>
        <p:spPr>
          <a:xfrm>
            <a:off x="678735" y="1675501"/>
            <a:ext cx="538518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Korelasi</a:t>
            </a:r>
            <a:r>
              <a:rPr lang="en-US" sz="2000" b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b="1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antar</a:t>
            </a:r>
            <a:r>
              <a:rPr lang="en-US" sz="2000" b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b="1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variabel</a:t>
            </a:r>
            <a:endParaRPr lang="en-US" sz="2000" b="1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CD1425-CF6A-C326-899D-18489D2905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4896" y="264318"/>
            <a:ext cx="7992442" cy="6329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1475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4829E6-8F24-492A-73C8-C60C813C4E0B}"/>
              </a:ext>
            </a:extLst>
          </p:cNvPr>
          <p:cNvSpPr txBox="1">
            <a:spLocks/>
          </p:cNvSpPr>
          <p:nvPr/>
        </p:nvSpPr>
        <p:spPr>
          <a:xfrm>
            <a:off x="702644" y="36496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effectLst/>
                <a:latin typeface="+mn-lt"/>
              </a:rPr>
              <a:t>Analysis</a:t>
            </a:r>
            <a:br>
              <a:rPr lang="en-US" b="1" dirty="0">
                <a:latin typeface="+mn-lt"/>
                <a:cs typeface="Calibri" panose="020F0502020204030204" pitchFamily="34" charset="0"/>
              </a:rPr>
            </a:br>
            <a:endParaRPr lang="en-US" b="1" dirty="0">
              <a:latin typeface="+mn-lt"/>
              <a:cs typeface="Calibri" panose="020F0502020204030204" pitchFamily="34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C77ABB4-728F-937E-9863-A6E2E368E4FB}"/>
              </a:ext>
            </a:extLst>
          </p:cNvPr>
          <p:cNvCxnSpPr>
            <a:cxnSpLocks/>
          </p:cNvCxnSpPr>
          <p:nvPr/>
        </p:nvCxnSpPr>
        <p:spPr>
          <a:xfrm>
            <a:off x="702644" y="1364727"/>
            <a:ext cx="10722543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89D7B5F1-77CA-A7AF-7C18-5B5A5531C425}"/>
              </a:ext>
            </a:extLst>
          </p:cNvPr>
          <p:cNvSpPr txBox="1"/>
          <p:nvPr/>
        </p:nvSpPr>
        <p:spPr>
          <a:xfrm>
            <a:off x="702643" y="1572642"/>
            <a:ext cx="831852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Rata-rata </a:t>
            </a:r>
            <a:r>
              <a:rPr lang="en-US" sz="2400" b="1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waktu</a:t>
            </a:r>
            <a:r>
              <a:rPr lang="en-US" sz="2400" b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yang </a:t>
            </a:r>
            <a:r>
              <a:rPr lang="en-US" sz="2400" b="1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dibutuhkan</a:t>
            </a:r>
            <a:r>
              <a:rPr lang="en-US" sz="2400" b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video </a:t>
            </a:r>
            <a:r>
              <a:rPr lang="en-US" sz="2400" b="1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untuk</a:t>
            </a:r>
            <a:r>
              <a:rPr lang="en-US" sz="2400" b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Trending</a:t>
            </a:r>
            <a:endParaRPr lang="en-US" sz="2400" b="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836784D-FCF0-5AB6-AE84-D805AFD394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388" t="62687" r="3284" b="21393"/>
          <a:stretch/>
        </p:blipFill>
        <p:spPr>
          <a:xfrm>
            <a:off x="702643" y="2144382"/>
            <a:ext cx="9062114" cy="10918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B5321A5-690F-641E-F552-AA5C4EFD9FB3}"/>
              </a:ext>
            </a:extLst>
          </p:cNvPr>
          <p:cNvSpPr txBox="1"/>
          <p:nvPr/>
        </p:nvSpPr>
        <p:spPr>
          <a:xfrm>
            <a:off x="702642" y="3611584"/>
            <a:ext cx="831852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Waktu </a:t>
            </a:r>
            <a:r>
              <a:rPr lang="en-US" sz="2400" b="1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terbaik</a:t>
            </a:r>
            <a:r>
              <a:rPr lang="en-US" sz="2400" b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upload video agar trending</a:t>
            </a:r>
            <a:endParaRPr lang="en-US" sz="2400" b="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B6BC77D-4D48-57F8-549E-EE59EBC028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836" t="47337" r="17500" b="35125"/>
          <a:stretch/>
        </p:blipFill>
        <p:spPr>
          <a:xfrm>
            <a:off x="702641" y="4343465"/>
            <a:ext cx="8017001" cy="1325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4565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4829E6-8F24-492A-73C8-C60C813C4E0B}"/>
              </a:ext>
            </a:extLst>
          </p:cNvPr>
          <p:cNvSpPr txBox="1">
            <a:spLocks/>
          </p:cNvSpPr>
          <p:nvPr/>
        </p:nvSpPr>
        <p:spPr>
          <a:xfrm>
            <a:off x="702644" y="36496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effectLst/>
                <a:latin typeface="+mn-lt"/>
              </a:rPr>
              <a:t>Analysis</a:t>
            </a:r>
            <a:br>
              <a:rPr lang="en-US" b="1" dirty="0">
                <a:latin typeface="+mn-lt"/>
                <a:cs typeface="Calibri" panose="020F0502020204030204" pitchFamily="34" charset="0"/>
              </a:rPr>
            </a:br>
            <a:endParaRPr lang="en-US" b="1" dirty="0">
              <a:latin typeface="+mn-lt"/>
              <a:cs typeface="Calibri" panose="020F0502020204030204" pitchFamily="34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C77ABB4-728F-937E-9863-A6E2E368E4FB}"/>
              </a:ext>
            </a:extLst>
          </p:cNvPr>
          <p:cNvCxnSpPr>
            <a:cxnSpLocks/>
          </p:cNvCxnSpPr>
          <p:nvPr/>
        </p:nvCxnSpPr>
        <p:spPr>
          <a:xfrm>
            <a:off x="702644" y="1364727"/>
            <a:ext cx="10722543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04567B5-8656-0B6B-E285-ED2912C364DA}"/>
              </a:ext>
            </a:extLst>
          </p:cNvPr>
          <p:cNvSpPr txBox="1"/>
          <p:nvPr/>
        </p:nvSpPr>
        <p:spPr>
          <a:xfrm>
            <a:off x="710820" y="1527278"/>
            <a:ext cx="538518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Kategori</a:t>
            </a:r>
            <a:r>
              <a:rPr lang="en-US" sz="2000" b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yang paling </a:t>
            </a:r>
            <a:r>
              <a:rPr lang="en-US" sz="2000" b="1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diminati</a:t>
            </a:r>
            <a:r>
              <a:rPr lang="en-US" sz="2000" b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di US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F197A5-5A16-9E5B-D9F0-3233FEDAD8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098" y="2089938"/>
            <a:ext cx="5585346" cy="366738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7BA0360-7417-07C8-2FCA-B644F562E7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0444" y="2089937"/>
            <a:ext cx="5650790" cy="3710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1495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4829E6-8F24-492A-73C8-C60C813C4E0B}"/>
              </a:ext>
            </a:extLst>
          </p:cNvPr>
          <p:cNvSpPr txBox="1">
            <a:spLocks/>
          </p:cNvSpPr>
          <p:nvPr/>
        </p:nvSpPr>
        <p:spPr>
          <a:xfrm>
            <a:off x="702644" y="36496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effectLst/>
                <a:latin typeface="+mn-lt"/>
              </a:rPr>
              <a:t>Analysis</a:t>
            </a:r>
            <a:br>
              <a:rPr lang="en-US" b="1" dirty="0">
                <a:latin typeface="+mn-lt"/>
                <a:cs typeface="Calibri" panose="020F0502020204030204" pitchFamily="34" charset="0"/>
              </a:rPr>
            </a:br>
            <a:endParaRPr lang="en-US" b="1" dirty="0">
              <a:latin typeface="+mn-lt"/>
              <a:cs typeface="Calibri" panose="020F0502020204030204" pitchFamily="34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C77ABB4-728F-937E-9863-A6E2E368E4FB}"/>
              </a:ext>
            </a:extLst>
          </p:cNvPr>
          <p:cNvCxnSpPr>
            <a:cxnSpLocks/>
          </p:cNvCxnSpPr>
          <p:nvPr/>
        </p:nvCxnSpPr>
        <p:spPr>
          <a:xfrm>
            <a:off x="702644" y="1364727"/>
            <a:ext cx="10722543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04567B5-8656-0B6B-E285-ED2912C364DA}"/>
              </a:ext>
            </a:extLst>
          </p:cNvPr>
          <p:cNvSpPr txBox="1"/>
          <p:nvPr/>
        </p:nvSpPr>
        <p:spPr>
          <a:xfrm>
            <a:off x="710820" y="1527278"/>
            <a:ext cx="538518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Top 5 category </a:t>
            </a:r>
            <a:r>
              <a:rPr lang="en-US" sz="2000" b="1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terpopuler</a:t>
            </a:r>
            <a:r>
              <a:rPr lang="en-US" sz="2000" b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di US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27035A2-E634-5D81-335A-D5070E2D69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707" y="2368259"/>
            <a:ext cx="5529390" cy="35725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C508875-5BE1-2897-5E6A-CD11436E8A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1750" y="2402428"/>
            <a:ext cx="5605883" cy="3572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8375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4829E6-8F24-492A-73C8-C60C813C4E0B}"/>
              </a:ext>
            </a:extLst>
          </p:cNvPr>
          <p:cNvSpPr txBox="1">
            <a:spLocks/>
          </p:cNvSpPr>
          <p:nvPr/>
        </p:nvSpPr>
        <p:spPr>
          <a:xfrm>
            <a:off x="702644" y="36496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effectLst/>
                <a:latin typeface="+mn-lt"/>
              </a:rPr>
              <a:t>Analysis</a:t>
            </a:r>
            <a:br>
              <a:rPr lang="en-US" b="1" dirty="0">
                <a:latin typeface="+mn-lt"/>
                <a:cs typeface="Calibri" panose="020F0502020204030204" pitchFamily="34" charset="0"/>
              </a:rPr>
            </a:br>
            <a:endParaRPr lang="en-US" b="1" dirty="0">
              <a:latin typeface="+mn-lt"/>
              <a:cs typeface="Calibri" panose="020F0502020204030204" pitchFamily="34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C77ABB4-728F-937E-9863-A6E2E368E4FB}"/>
              </a:ext>
            </a:extLst>
          </p:cNvPr>
          <p:cNvCxnSpPr>
            <a:cxnSpLocks/>
          </p:cNvCxnSpPr>
          <p:nvPr/>
        </p:nvCxnSpPr>
        <p:spPr>
          <a:xfrm>
            <a:off x="702644" y="1364727"/>
            <a:ext cx="10722543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04567B5-8656-0B6B-E285-ED2912C364DA}"/>
              </a:ext>
            </a:extLst>
          </p:cNvPr>
          <p:cNvSpPr txBox="1"/>
          <p:nvPr/>
        </p:nvSpPr>
        <p:spPr>
          <a:xfrm>
            <a:off x="710820" y="1527278"/>
            <a:ext cx="538518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Top 10 Channel </a:t>
            </a:r>
            <a:r>
              <a:rPr lang="en-US" sz="2000" b="1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dengan</a:t>
            </a:r>
            <a:r>
              <a:rPr lang="en-US" sz="2000" b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b="1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jumlah</a:t>
            </a:r>
            <a:r>
              <a:rPr lang="en-US" sz="2000" b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dislike </a:t>
            </a:r>
            <a:r>
              <a:rPr lang="en-US" sz="2000" b="1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terbanyak</a:t>
            </a:r>
            <a:endParaRPr lang="en-US" sz="2000" b="1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AAFD41-631C-363D-30DD-7E509CCECB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171" t="22270" r="3172" b="19900"/>
          <a:stretch/>
        </p:blipFill>
        <p:spPr>
          <a:xfrm>
            <a:off x="710820" y="2089938"/>
            <a:ext cx="8980227" cy="3965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6935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D7B601-FD45-A4BE-8C59-7616B04A7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976" y="419558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Background</a:t>
            </a:r>
            <a:br>
              <a:rPr lang="en-US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26" name="Picture 2" descr="YouTube Premium users can now use picture-in-picture mode on iPhone |  Technology News,The Indian Express">
            <a:extLst>
              <a:ext uri="{FF2B5EF4-FFF2-40B4-BE49-F238E27FC236}">
                <a16:creationId xmlns:a16="http://schemas.microsoft.com/office/drawing/2014/main" id="{C7B41BD6-1FB9-99E5-E1EF-7EA89243DE2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9734" y="1865255"/>
            <a:ext cx="4644633" cy="2576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YouTube Music - Apps on Google Play">
            <a:extLst>
              <a:ext uri="{FF2B5EF4-FFF2-40B4-BE49-F238E27FC236}">
                <a16:creationId xmlns:a16="http://schemas.microsoft.com/office/drawing/2014/main" id="{73373A6B-6885-0D86-7AB8-6EE5A42A67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981" y="1922392"/>
            <a:ext cx="1150036" cy="1150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YouTube Shorts - Wikipedia">
            <a:extLst>
              <a:ext uri="{FF2B5EF4-FFF2-40B4-BE49-F238E27FC236}">
                <a16:creationId xmlns:a16="http://schemas.microsoft.com/office/drawing/2014/main" id="{C05C8D14-5B58-B157-FFB9-C0200E7049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7099" y="3912480"/>
            <a:ext cx="924629" cy="1150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YouTube Kids - Wikipedia bahasa Indonesia, ensiklopedia bebas">
            <a:extLst>
              <a:ext uri="{FF2B5EF4-FFF2-40B4-BE49-F238E27FC236}">
                <a16:creationId xmlns:a16="http://schemas.microsoft.com/office/drawing/2014/main" id="{52EC1992-BB0C-31EB-846E-6EF529B158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3445" y="2011073"/>
            <a:ext cx="1313558" cy="1061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YouTube Premium MOD APK 17.45.34 Premium Unlocked 2022 | JalanTikus">
            <a:extLst>
              <a:ext uri="{FF2B5EF4-FFF2-40B4-BE49-F238E27FC236}">
                <a16:creationId xmlns:a16="http://schemas.microsoft.com/office/drawing/2014/main" id="{A0B5A737-48AE-7A2D-0313-60D6A2BB16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2305" y="4673878"/>
            <a:ext cx="3117971" cy="1353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Membuat Live Streaming Youtube Dengan Encoder Part1 | PT IFRAME Solusi  Multimedia - Jasa Live Streaming &amp; Webinar Pro">
            <a:extLst>
              <a:ext uri="{FF2B5EF4-FFF2-40B4-BE49-F238E27FC236}">
                <a16:creationId xmlns:a16="http://schemas.microsoft.com/office/drawing/2014/main" id="{93CCD08F-16EF-815C-23E6-C3DF8AF9A8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42" t="22577" r="3824" b="25224"/>
          <a:stretch/>
        </p:blipFill>
        <p:spPr bwMode="auto">
          <a:xfrm>
            <a:off x="9076623" y="3667225"/>
            <a:ext cx="2589196" cy="847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BrandConnect for Influencer Advertising - YouTube Advertising - YouTube  Advertising">
            <a:extLst>
              <a:ext uri="{FF2B5EF4-FFF2-40B4-BE49-F238E27FC236}">
                <a16:creationId xmlns:a16="http://schemas.microsoft.com/office/drawing/2014/main" id="{8ED4019C-DE98-1955-F294-A45FC78DFA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1225" y="4891549"/>
            <a:ext cx="3200700" cy="713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D3320FB-0DB3-51C0-4FD1-8E32DD8397F7}"/>
              </a:ext>
            </a:extLst>
          </p:cNvPr>
          <p:cNvCxnSpPr>
            <a:cxnSpLocks/>
          </p:cNvCxnSpPr>
          <p:nvPr/>
        </p:nvCxnSpPr>
        <p:spPr>
          <a:xfrm>
            <a:off x="702644" y="1364727"/>
            <a:ext cx="10722543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2727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4829E6-8F24-492A-73C8-C60C813C4E0B}"/>
              </a:ext>
            </a:extLst>
          </p:cNvPr>
          <p:cNvSpPr txBox="1">
            <a:spLocks/>
          </p:cNvSpPr>
          <p:nvPr/>
        </p:nvSpPr>
        <p:spPr>
          <a:xfrm>
            <a:off x="702644" y="36496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effectLst/>
                <a:latin typeface="+mn-lt"/>
              </a:rPr>
              <a:t>Kesimpulan</a:t>
            </a:r>
            <a:br>
              <a:rPr lang="en-US" b="1" dirty="0">
                <a:latin typeface="+mn-lt"/>
                <a:cs typeface="Calibri" panose="020F0502020204030204" pitchFamily="34" charset="0"/>
              </a:rPr>
            </a:br>
            <a:endParaRPr lang="en-US" b="1" dirty="0">
              <a:latin typeface="+mn-lt"/>
              <a:cs typeface="Calibri" panose="020F0502020204030204" pitchFamily="34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C77ABB4-728F-937E-9863-A6E2E368E4FB}"/>
              </a:ext>
            </a:extLst>
          </p:cNvPr>
          <p:cNvCxnSpPr>
            <a:cxnSpLocks/>
          </p:cNvCxnSpPr>
          <p:nvPr/>
        </p:nvCxnSpPr>
        <p:spPr>
          <a:xfrm>
            <a:off x="702644" y="1364727"/>
            <a:ext cx="10722543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6B95BAF8-C1B8-23C3-83E9-2AEF1B4A5B64}"/>
              </a:ext>
            </a:extLst>
          </p:cNvPr>
          <p:cNvSpPr txBox="1"/>
          <p:nvPr/>
        </p:nvSpPr>
        <p:spPr>
          <a:xfrm>
            <a:off x="495701" y="1469312"/>
            <a:ext cx="10929486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- Top 5 </a:t>
            </a:r>
            <a:r>
              <a:rPr lang="en-US" b="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kategori</a:t>
            </a:r>
            <a:r>
              <a:rPr lang="en-US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yang paling </a:t>
            </a:r>
            <a:r>
              <a:rPr lang="en-US" b="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diminati</a:t>
            </a:r>
            <a:r>
              <a:rPr lang="en-US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di US : Music, Shows, Gaming, Film &amp; Animation dan Comedy</a:t>
            </a:r>
          </a:p>
          <a:p>
            <a:r>
              <a:rPr lang="en-US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- Sebagian </a:t>
            </a:r>
            <a:r>
              <a:rPr lang="en-US" b="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besar</a:t>
            </a:r>
            <a:r>
              <a:rPr lang="en-US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top 10 Channel </a:t>
            </a:r>
            <a:r>
              <a:rPr lang="en-US" b="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terpopuler</a:t>
            </a:r>
            <a:r>
              <a:rPr lang="en-US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di US </a:t>
            </a:r>
            <a:r>
              <a:rPr lang="en-US" b="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merupakan</a:t>
            </a:r>
            <a:r>
              <a:rPr lang="en-US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channel music </a:t>
            </a:r>
            <a:r>
              <a:rPr lang="en-US" b="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seperti</a:t>
            </a:r>
            <a:r>
              <a:rPr lang="en-US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: </a:t>
            </a:r>
            <a:r>
              <a:rPr lang="en-US" b="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ChildishGambinoVEVO</a:t>
            </a:r>
            <a:r>
              <a:rPr lang="en-US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b="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BeckyGVEVO</a:t>
            </a:r>
            <a:r>
              <a:rPr lang="en-US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b="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MalumaVEVO</a:t>
            </a:r>
            <a:r>
              <a:rPr lang="en-US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b="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DrakeVEVO</a:t>
            </a:r>
            <a:r>
              <a:rPr lang="en-US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b="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iBighit</a:t>
            </a:r>
            <a:r>
              <a:rPr lang="en-US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dsb</a:t>
            </a:r>
            <a:r>
              <a:rPr lang="en-US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</a:p>
          <a:p>
            <a:r>
              <a:rPr lang="en-US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- </a:t>
            </a:r>
            <a:r>
              <a:rPr lang="en-US" b="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Semakin</a:t>
            </a:r>
            <a:r>
              <a:rPr lang="en-US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banyak</a:t>
            </a:r>
            <a:r>
              <a:rPr lang="en-US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jumlah</a:t>
            </a:r>
            <a:r>
              <a:rPr lang="en-US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jumlah</a:t>
            </a:r>
            <a:r>
              <a:rPr lang="en-US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views, comment, likes dan dislikes, </a:t>
            </a:r>
            <a:r>
              <a:rPr lang="en-US" b="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akan</a:t>
            </a:r>
            <a:r>
              <a:rPr lang="en-US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semakin</a:t>
            </a:r>
            <a:r>
              <a:rPr lang="en-US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mempengaruhi</a:t>
            </a:r>
            <a:r>
              <a:rPr lang="en-US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video </a:t>
            </a:r>
            <a:r>
              <a:rPr lang="en-US" b="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untuk</a:t>
            </a:r>
            <a:r>
              <a:rPr lang="en-US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trending. </a:t>
            </a:r>
            <a:r>
              <a:rPr lang="en-US" b="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Faktor</a:t>
            </a:r>
            <a:r>
              <a:rPr lang="en-US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yang paling </a:t>
            </a:r>
            <a:r>
              <a:rPr lang="en-US" b="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berpengaruh</a:t>
            </a:r>
            <a:r>
              <a:rPr lang="en-US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terhadap</a:t>
            </a:r>
            <a:r>
              <a:rPr lang="en-US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trending </a:t>
            </a:r>
            <a:r>
              <a:rPr lang="en-US" b="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adalah</a:t>
            </a:r>
            <a:r>
              <a:rPr lang="en-US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views </a:t>
            </a:r>
            <a:r>
              <a:rPr lang="en-US" b="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selanjutnya</a:t>
            </a:r>
            <a:r>
              <a:rPr lang="en-US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dislikes, comment dan likes </a:t>
            </a:r>
            <a:r>
              <a:rPr lang="en-US" b="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secara</a:t>
            </a:r>
            <a:r>
              <a:rPr lang="en-US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berurutan</a:t>
            </a:r>
            <a:r>
              <a:rPr lang="en-US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r>
              <a:rPr lang="en-US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- </a:t>
            </a:r>
            <a:r>
              <a:rPr lang="en-US" b="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Semakin</a:t>
            </a:r>
            <a:r>
              <a:rPr lang="en-US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banyak</a:t>
            </a:r>
            <a:r>
              <a:rPr lang="en-US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views </a:t>
            </a:r>
            <a:r>
              <a:rPr lang="en-US" b="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akan</a:t>
            </a:r>
            <a:r>
              <a:rPr lang="en-US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semakin</a:t>
            </a:r>
            <a:r>
              <a:rPr lang="en-US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mempengaruhi</a:t>
            </a:r>
            <a:r>
              <a:rPr lang="en-US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banyaknya</a:t>
            </a:r>
            <a:r>
              <a:rPr lang="en-US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comment, likes dan dislikes pada </a:t>
            </a:r>
            <a:r>
              <a:rPr lang="en-US" b="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suatu</a:t>
            </a:r>
            <a:r>
              <a:rPr lang="en-US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video.</a:t>
            </a:r>
          </a:p>
          <a:p>
            <a:r>
              <a:rPr lang="en-US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- Rata2 views, comment, likes dan dislikes yang </a:t>
            </a:r>
            <a:r>
              <a:rPr lang="en-US" b="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dibutuhkan</a:t>
            </a:r>
            <a:r>
              <a:rPr lang="en-US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agar video </a:t>
            </a:r>
            <a:r>
              <a:rPr lang="en-US" b="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bisa</a:t>
            </a:r>
            <a:r>
              <a:rPr lang="en-US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trending </a:t>
            </a:r>
            <a:r>
              <a:rPr lang="en-US" b="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adalah</a:t>
            </a:r>
            <a:r>
              <a:rPr lang="en-US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sebagai</a:t>
            </a:r>
            <a:r>
              <a:rPr lang="en-US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berikut</a:t>
            </a:r>
            <a:r>
              <a:rPr lang="en-US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:</a:t>
            </a:r>
          </a:p>
          <a:p>
            <a:r>
              <a:rPr lang="en-US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   - views : 1.229.391 </a:t>
            </a:r>
            <a:r>
              <a:rPr lang="en-US" b="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penayangan</a:t>
            </a:r>
            <a:endParaRPr lang="en-US" b="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   - likes : 29.286 likes</a:t>
            </a:r>
          </a:p>
          <a:p>
            <a:r>
              <a:rPr lang="en-US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   - comment : 2.997 </a:t>
            </a:r>
            <a:r>
              <a:rPr lang="en-US" b="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komentar</a:t>
            </a:r>
            <a:endParaRPr lang="en-US" b="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   - dislikes :1.140 dislikes</a:t>
            </a:r>
          </a:p>
          <a:p>
            <a:pPr marL="285750" indent="-285750">
              <a:buFontTx/>
              <a:buChar char="-"/>
            </a:pPr>
            <a:r>
              <a:rPr lang="en-US" b="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Mencantumkan</a:t>
            </a:r>
            <a:r>
              <a:rPr lang="en-US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description, </a:t>
            </a:r>
            <a:r>
              <a:rPr lang="en-US" b="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Menonaktifkan</a:t>
            </a:r>
            <a:r>
              <a:rPr lang="en-US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komentar</a:t>
            </a:r>
            <a:r>
              <a:rPr lang="en-US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dan </a:t>
            </a:r>
            <a:r>
              <a:rPr lang="en-US" b="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Menonaktifkan</a:t>
            </a:r>
            <a:r>
              <a:rPr lang="en-US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rating pada video </a:t>
            </a:r>
            <a:r>
              <a:rPr lang="en-US" b="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tidak</a:t>
            </a:r>
            <a:r>
              <a:rPr lang="en-US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mempengaruhi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trending </a:t>
            </a:r>
          </a:p>
          <a:p>
            <a:pPr marL="285750" indent="-285750">
              <a:buFontTx/>
              <a:buChar char="-"/>
            </a:pPr>
            <a:r>
              <a:rPr lang="en-US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- Agar video </a:t>
            </a:r>
            <a:r>
              <a:rPr lang="en-US" b="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cepat</a:t>
            </a:r>
            <a:r>
              <a:rPr lang="en-US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trending, </a:t>
            </a:r>
            <a:r>
              <a:rPr lang="en-US" b="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sebaiknya</a:t>
            </a:r>
            <a:r>
              <a:rPr lang="en-US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diupload</a:t>
            </a:r>
            <a:r>
              <a:rPr lang="en-US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pada :</a:t>
            </a:r>
          </a:p>
          <a:p>
            <a:r>
              <a:rPr lang="en-US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   - Hari : </a:t>
            </a:r>
            <a:r>
              <a:rPr lang="en-US" b="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Jumat</a:t>
            </a:r>
            <a:endParaRPr lang="en-US" b="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   - Jam : 15.00</a:t>
            </a:r>
          </a:p>
          <a:p>
            <a:r>
              <a:rPr lang="en-US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- Rata2 </a:t>
            </a:r>
            <a:r>
              <a:rPr lang="en-US" b="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waktu</a:t>
            </a:r>
            <a:r>
              <a:rPr lang="en-US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yang </a:t>
            </a:r>
            <a:r>
              <a:rPr lang="en-US" b="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dibutuhkan</a:t>
            </a:r>
            <a:r>
              <a:rPr lang="en-US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oleh video </a:t>
            </a:r>
            <a:r>
              <a:rPr lang="en-US" b="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untuk</a:t>
            </a:r>
            <a:r>
              <a:rPr lang="en-US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trending : 421 jam tau 7 </a:t>
            </a:r>
            <a:r>
              <a:rPr lang="en-US" b="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hari</a:t>
            </a:r>
            <a:endParaRPr lang="en-US" b="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73725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4829E6-8F24-492A-73C8-C60C813C4E0B}"/>
              </a:ext>
            </a:extLst>
          </p:cNvPr>
          <p:cNvSpPr txBox="1">
            <a:spLocks/>
          </p:cNvSpPr>
          <p:nvPr/>
        </p:nvSpPr>
        <p:spPr>
          <a:xfrm>
            <a:off x="702644" y="36496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effectLst/>
                <a:latin typeface="+mn-lt"/>
              </a:rPr>
              <a:t>Action </a:t>
            </a:r>
            <a:r>
              <a:rPr lang="en-US" b="1" dirty="0" err="1">
                <a:effectLst/>
                <a:latin typeface="+mn-lt"/>
              </a:rPr>
              <a:t>Reccomendation</a:t>
            </a:r>
            <a:br>
              <a:rPr lang="en-US" b="1" dirty="0">
                <a:latin typeface="+mn-lt"/>
                <a:cs typeface="Calibri" panose="020F0502020204030204" pitchFamily="34" charset="0"/>
              </a:rPr>
            </a:br>
            <a:endParaRPr lang="en-US" b="1" dirty="0">
              <a:latin typeface="+mn-lt"/>
              <a:cs typeface="Calibri" panose="020F0502020204030204" pitchFamily="34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C77ABB4-728F-937E-9863-A6E2E368E4FB}"/>
              </a:ext>
            </a:extLst>
          </p:cNvPr>
          <p:cNvCxnSpPr>
            <a:cxnSpLocks/>
          </p:cNvCxnSpPr>
          <p:nvPr/>
        </p:nvCxnSpPr>
        <p:spPr>
          <a:xfrm>
            <a:off x="702644" y="1364727"/>
            <a:ext cx="10722543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072DC46-A0D4-4CD4-84B3-92D9A9A8D542}"/>
              </a:ext>
            </a:extLst>
          </p:cNvPr>
          <p:cNvSpPr txBox="1"/>
          <p:nvPr/>
        </p:nvSpPr>
        <p:spPr>
          <a:xfrm>
            <a:off x="849573" y="1652420"/>
            <a:ext cx="10205114" cy="37548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Niche &amp; Branding Channel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0" dirty="0">
                <a:effectLst/>
              </a:rPr>
              <a:t>Start : </a:t>
            </a:r>
            <a:r>
              <a:rPr lang="en-US" sz="2000" b="0" dirty="0" err="1">
                <a:effectLst/>
              </a:rPr>
              <a:t>konten</a:t>
            </a:r>
            <a:r>
              <a:rPr lang="en-US" sz="2000" b="0" dirty="0">
                <a:effectLst/>
              </a:rPr>
              <a:t> music, comedy, gaming, styling, show dan Film &amp; Animation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Don’t : </a:t>
            </a:r>
            <a:r>
              <a:rPr lang="en-US" sz="2000" b="0" dirty="0">
                <a:effectLst/>
              </a:rPr>
              <a:t>autos &amp; vehicle, education, non profit &amp; activism. </a:t>
            </a:r>
            <a:r>
              <a:rPr lang="en-US" sz="2000" b="0" dirty="0" err="1">
                <a:effectLst/>
              </a:rPr>
              <a:t>Kecuali</a:t>
            </a:r>
            <a:r>
              <a:rPr lang="en-US" sz="2000" b="0" dirty="0">
                <a:effectLst/>
              </a:rPr>
              <a:t> </a:t>
            </a:r>
            <a:r>
              <a:rPr lang="en-US" sz="2000" b="0" dirty="0" err="1">
                <a:effectLst/>
              </a:rPr>
              <a:t>jika</a:t>
            </a:r>
            <a:r>
              <a:rPr lang="en-US" sz="2000" b="0" dirty="0">
                <a:effectLst/>
              </a:rPr>
              <a:t> client </a:t>
            </a:r>
            <a:r>
              <a:rPr lang="en-US" sz="2000" b="0" dirty="0" err="1">
                <a:effectLst/>
              </a:rPr>
              <a:t>memiliki</a:t>
            </a:r>
            <a:r>
              <a:rPr lang="en-US" sz="2000" b="0" dirty="0">
                <a:effectLst/>
              </a:rPr>
              <a:t> passion di </a:t>
            </a:r>
            <a:r>
              <a:rPr lang="en-US" sz="2000" b="0" dirty="0" err="1">
                <a:effectLst/>
              </a:rPr>
              <a:t>bidang</a:t>
            </a:r>
            <a:r>
              <a:rPr lang="en-US" sz="2000" b="0" dirty="0">
                <a:effectLst/>
              </a:rPr>
              <a:t> </a:t>
            </a:r>
            <a:r>
              <a:rPr lang="en-US" sz="2000" b="0" dirty="0" err="1">
                <a:effectLst/>
              </a:rPr>
              <a:t>tersebut</a:t>
            </a:r>
            <a:endParaRPr lang="en-US" sz="2000" b="0" dirty="0"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0" dirty="0" err="1">
                <a:effectLst/>
              </a:rPr>
              <a:t>tidak</a:t>
            </a:r>
            <a:r>
              <a:rPr lang="en-US" sz="2000" b="0" dirty="0">
                <a:effectLst/>
              </a:rPr>
              <a:t> </a:t>
            </a:r>
            <a:r>
              <a:rPr lang="en-US" sz="2000" b="0" dirty="0" err="1">
                <a:effectLst/>
              </a:rPr>
              <a:t>membuat</a:t>
            </a:r>
            <a:r>
              <a:rPr lang="en-US" sz="2000" b="0" dirty="0">
                <a:effectLst/>
              </a:rPr>
              <a:t> </a:t>
            </a:r>
            <a:r>
              <a:rPr lang="en-US" sz="2000" b="0" dirty="0" err="1">
                <a:effectLst/>
              </a:rPr>
              <a:t>konten</a:t>
            </a:r>
            <a:r>
              <a:rPr lang="en-US" sz="2000" b="0" dirty="0">
                <a:effectLst/>
              </a:rPr>
              <a:t> clickbait / </a:t>
            </a:r>
            <a:r>
              <a:rPr lang="en-US" sz="2000" b="0" dirty="0" err="1">
                <a:effectLst/>
              </a:rPr>
              <a:t>sensasi</a:t>
            </a:r>
            <a:r>
              <a:rPr lang="en-US" sz="2000" b="0" dirty="0">
                <a:effectLst/>
              </a:rPr>
              <a:t> / </a:t>
            </a:r>
            <a:r>
              <a:rPr lang="en-US" sz="2000" b="0" dirty="0" err="1">
                <a:effectLst/>
              </a:rPr>
              <a:t>pornografi</a:t>
            </a:r>
            <a:r>
              <a:rPr lang="en-US" sz="2000" b="0" dirty="0">
                <a:effectLst/>
              </a:rPr>
              <a:t> / harmful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0" dirty="0" err="1">
                <a:effectLst/>
              </a:rPr>
              <a:t>Perhatikan</a:t>
            </a:r>
            <a:r>
              <a:rPr lang="en-US" sz="2000" b="0" dirty="0">
                <a:effectLst/>
              </a:rPr>
              <a:t> </a:t>
            </a:r>
            <a:r>
              <a:rPr lang="en-US" sz="2000" b="0" dirty="0" err="1">
                <a:effectLst/>
              </a:rPr>
              <a:t>waktu</a:t>
            </a:r>
            <a:r>
              <a:rPr lang="en-US" sz="2000" b="0" dirty="0">
                <a:effectLst/>
              </a:rPr>
              <a:t> upload video. Waktu upload </a:t>
            </a:r>
            <a:r>
              <a:rPr lang="en-US" sz="2000" b="0" dirty="0" err="1">
                <a:effectLst/>
              </a:rPr>
              <a:t>terbaik</a:t>
            </a:r>
            <a:r>
              <a:rPr lang="en-US" sz="2000" b="0" dirty="0">
                <a:effectLst/>
              </a:rPr>
              <a:t> </a:t>
            </a:r>
            <a:r>
              <a:rPr lang="en-US" sz="2000" b="0" dirty="0" err="1">
                <a:effectLst/>
              </a:rPr>
              <a:t>adalah</a:t>
            </a:r>
            <a:r>
              <a:rPr lang="en-US" sz="2000" b="0" dirty="0">
                <a:effectLst/>
              </a:rPr>
              <a:t> pada </a:t>
            </a:r>
            <a:r>
              <a:rPr lang="en-US" sz="2000" b="0" dirty="0" err="1">
                <a:effectLst/>
              </a:rPr>
              <a:t>hari</a:t>
            </a:r>
            <a:r>
              <a:rPr lang="en-US" sz="2000" b="0" dirty="0">
                <a:effectLst/>
              </a:rPr>
              <a:t> </a:t>
            </a:r>
            <a:r>
              <a:rPr lang="en-US" sz="2000" b="0" dirty="0" err="1">
                <a:effectLst/>
              </a:rPr>
              <a:t>jumat</a:t>
            </a:r>
            <a:r>
              <a:rPr lang="en-US" sz="2000" b="0" dirty="0">
                <a:effectLst/>
              </a:rPr>
              <a:t> dan jam 15.00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0" dirty="0" err="1">
                <a:effectLst/>
              </a:rPr>
              <a:t>mencantumkan</a:t>
            </a:r>
            <a:r>
              <a:rPr lang="en-US" sz="2000" b="0" dirty="0">
                <a:effectLst/>
              </a:rPr>
              <a:t> tags yang </a:t>
            </a:r>
            <a:r>
              <a:rPr lang="en-US" sz="2000" b="0" dirty="0" err="1">
                <a:effectLst/>
              </a:rPr>
              <a:t>sesuai</a:t>
            </a:r>
            <a:r>
              <a:rPr lang="en-US" sz="2000" b="0" dirty="0">
                <a:effectLst/>
              </a:rPr>
              <a:t> </a:t>
            </a:r>
            <a:r>
              <a:rPr lang="en-US" sz="2000" b="0" dirty="0" err="1">
                <a:effectLst/>
              </a:rPr>
              <a:t>dengan</a:t>
            </a:r>
            <a:r>
              <a:rPr lang="en-US" sz="2000" b="0" dirty="0">
                <a:effectLst/>
              </a:rPr>
              <a:t> </a:t>
            </a:r>
            <a:r>
              <a:rPr lang="en-US" sz="2000" b="0" dirty="0" err="1">
                <a:effectLst/>
              </a:rPr>
              <a:t>jenis</a:t>
            </a:r>
            <a:r>
              <a:rPr lang="en-US" sz="2000" b="0" dirty="0">
                <a:effectLst/>
              </a:rPr>
              <a:t> </a:t>
            </a:r>
            <a:r>
              <a:rPr lang="en-US" sz="2000" b="0" dirty="0" err="1">
                <a:effectLst/>
              </a:rPr>
              <a:t>konten</a:t>
            </a:r>
            <a:r>
              <a:rPr lang="en-US" sz="2000" b="0" dirty="0">
                <a:effectLst/>
              </a:rPr>
              <a:t> dan </a:t>
            </a:r>
            <a:r>
              <a:rPr lang="en-US" sz="2000" b="0" dirty="0" err="1">
                <a:effectLst/>
              </a:rPr>
              <a:t>beberapa</a:t>
            </a:r>
            <a:r>
              <a:rPr lang="en-US" sz="2000" b="0" dirty="0">
                <a:effectLst/>
              </a:rPr>
              <a:t> tags general yang popular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0" dirty="0" err="1">
                <a:effectLst/>
              </a:rPr>
              <a:t>Tingkatkan</a:t>
            </a:r>
            <a:r>
              <a:rPr lang="en-US" sz="2000" b="0" dirty="0">
                <a:effectLst/>
              </a:rPr>
              <a:t> </a:t>
            </a:r>
            <a:r>
              <a:rPr lang="en-US" sz="2000" b="0" dirty="0" err="1">
                <a:effectLst/>
              </a:rPr>
              <a:t>interaksi</a:t>
            </a:r>
            <a:r>
              <a:rPr lang="en-US" sz="2000" b="0" dirty="0">
                <a:effectLst/>
              </a:rPr>
              <a:t> </a:t>
            </a:r>
            <a:r>
              <a:rPr lang="en-US" sz="2000" b="0" dirty="0" err="1">
                <a:effectLst/>
              </a:rPr>
              <a:t>dengan</a:t>
            </a:r>
            <a:r>
              <a:rPr lang="en-US" sz="2000" b="0" dirty="0">
                <a:effectLst/>
              </a:rPr>
              <a:t> </a:t>
            </a:r>
            <a:r>
              <a:rPr lang="en-US" sz="2000" b="0" dirty="0" err="1">
                <a:effectLst/>
              </a:rPr>
              <a:t>penonton</a:t>
            </a:r>
            <a:endParaRPr lang="en-US" sz="2000" b="0" dirty="0"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0" dirty="0" err="1">
                <a:effectLst/>
              </a:rPr>
              <a:t>Mengupload</a:t>
            </a:r>
            <a:r>
              <a:rPr lang="en-US" sz="2000" b="0" dirty="0">
                <a:effectLst/>
              </a:rPr>
              <a:t> video </a:t>
            </a:r>
            <a:r>
              <a:rPr lang="en-US" sz="2000" b="0" dirty="0" err="1">
                <a:effectLst/>
              </a:rPr>
              <a:t>secara</a:t>
            </a:r>
            <a:r>
              <a:rPr lang="en-US" sz="2000" b="0" dirty="0">
                <a:effectLst/>
              </a:rPr>
              <a:t> </a:t>
            </a:r>
            <a:r>
              <a:rPr lang="en-US" sz="2000" b="0" dirty="0" err="1">
                <a:effectLst/>
              </a:rPr>
              <a:t>konsisten</a:t>
            </a:r>
            <a:endParaRPr lang="en-US" sz="2000" b="0" dirty="0"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0" dirty="0">
                <a:effectLst/>
              </a:rPr>
              <a:t>Client </a:t>
            </a:r>
            <a:r>
              <a:rPr lang="en-US" sz="2000" b="0" dirty="0" err="1">
                <a:effectLst/>
              </a:rPr>
              <a:t>dapat</a:t>
            </a:r>
            <a:r>
              <a:rPr lang="en-US" sz="2000" b="0" dirty="0">
                <a:effectLst/>
              </a:rPr>
              <a:t> </a:t>
            </a:r>
            <a:r>
              <a:rPr lang="en-US" sz="2000" b="0" dirty="0" err="1">
                <a:effectLst/>
              </a:rPr>
              <a:t>memanfaatkan</a:t>
            </a:r>
            <a:r>
              <a:rPr lang="en-US" sz="2000" b="0" dirty="0">
                <a:effectLst/>
              </a:rPr>
              <a:t> </a:t>
            </a:r>
            <a:r>
              <a:rPr lang="en-US" sz="2000" b="0" dirty="0" err="1">
                <a:effectLst/>
              </a:rPr>
              <a:t>youtube</a:t>
            </a:r>
            <a:r>
              <a:rPr lang="en-US" sz="2000" b="0" dirty="0">
                <a:effectLst/>
              </a:rPr>
              <a:t> Ads </a:t>
            </a:r>
            <a:r>
              <a:rPr lang="en-US" sz="2000" b="0" dirty="0" err="1">
                <a:effectLst/>
              </a:rPr>
              <a:t>untuk</a:t>
            </a:r>
            <a:r>
              <a:rPr lang="en-US" sz="2000" b="0" dirty="0">
                <a:effectLst/>
              </a:rPr>
              <a:t> </a:t>
            </a:r>
            <a:r>
              <a:rPr lang="en-US" sz="2000" b="0" dirty="0" err="1">
                <a:effectLst/>
              </a:rPr>
              <a:t>mempromosikan</a:t>
            </a:r>
            <a:r>
              <a:rPr lang="en-US" sz="2000" b="0" dirty="0">
                <a:effectLst/>
              </a:rPr>
              <a:t> channel dan video </a:t>
            </a:r>
            <a:r>
              <a:rPr lang="en-US" sz="2000" b="0" dirty="0" err="1">
                <a:effectLst/>
              </a:rPr>
              <a:t>dengan</a:t>
            </a:r>
            <a:r>
              <a:rPr lang="en-US" sz="2000" b="0" dirty="0">
                <a:effectLst/>
              </a:rPr>
              <a:t> </a:t>
            </a:r>
            <a:r>
              <a:rPr lang="en-US" sz="2000" b="0" dirty="0" err="1">
                <a:effectLst/>
              </a:rPr>
              <a:t>cepat</a:t>
            </a:r>
            <a:endParaRPr lang="en-US" sz="2000" b="0" dirty="0"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Pahami</a:t>
            </a:r>
            <a:r>
              <a:rPr lang="en-US" sz="2000" dirty="0"/>
              <a:t> trend dan </a:t>
            </a:r>
            <a:r>
              <a:rPr lang="en-US" sz="2000" dirty="0" err="1"/>
              <a:t>keinginan</a:t>
            </a:r>
            <a:r>
              <a:rPr lang="en-US" sz="2000" dirty="0"/>
              <a:t> </a:t>
            </a:r>
            <a:r>
              <a:rPr lang="en-US" sz="2000" dirty="0" err="1"/>
              <a:t>penonton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135628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9C6334-E787-A38E-805D-521B471511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6815" y="3336598"/>
            <a:ext cx="6959039" cy="3127137"/>
          </a:xfrm>
          <a:noFill/>
          <a:ln w="38100"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sz="2000" b="1" dirty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Harapan Client : </a:t>
            </a:r>
          </a:p>
          <a:p>
            <a:pPr>
              <a:lnSpc>
                <a:spcPct val="110000"/>
              </a:lnSpc>
            </a:pPr>
            <a:r>
              <a:rPr lang="en-US" sz="2000" dirty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lang="en-US" sz="2000" b="0" dirty="0">
                <a:solidFill>
                  <a:srgbClr val="33333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hannel </a:t>
            </a:r>
            <a:r>
              <a:rPr lang="en-US" sz="2000" b="0" dirty="0" err="1">
                <a:solidFill>
                  <a:srgbClr val="33333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YouTubenya</a:t>
            </a:r>
            <a:r>
              <a:rPr lang="en-US" sz="2000" b="0" dirty="0">
                <a:solidFill>
                  <a:srgbClr val="33333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b="0" dirty="0" err="1">
                <a:solidFill>
                  <a:srgbClr val="33333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dapat</a:t>
            </a:r>
            <a:r>
              <a:rPr lang="en-US" sz="2000" b="0" dirty="0">
                <a:solidFill>
                  <a:srgbClr val="33333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b="0" dirty="0" err="1">
                <a:solidFill>
                  <a:srgbClr val="33333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menjangkau</a:t>
            </a:r>
            <a:r>
              <a:rPr lang="en-US" sz="2000" b="0" dirty="0">
                <a:solidFill>
                  <a:srgbClr val="33333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2000" b="0" dirty="0" err="1">
                <a:solidFill>
                  <a:srgbClr val="33333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menginspirasi</a:t>
            </a:r>
            <a:r>
              <a:rPr lang="en-US" sz="2000" b="0" dirty="0">
                <a:solidFill>
                  <a:srgbClr val="33333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dan </a:t>
            </a:r>
            <a:r>
              <a:rPr lang="en-US" sz="2000" b="0" dirty="0" err="1">
                <a:solidFill>
                  <a:srgbClr val="33333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menghibur</a:t>
            </a:r>
            <a:r>
              <a:rPr lang="en-US" sz="2000" b="0" dirty="0">
                <a:solidFill>
                  <a:srgbClr val="33333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b="0" dirty="0" err="1">
                <a:solidFill>
                  <a:srgbClr val="33333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banyak</a:t>
            </a:r>
            <a:r>
              <a:rPr lang="en-US" sz="2000" b="0" dirty="0">
                <a:solidFill>
                  <a:srgbClr val="33333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orang</a:t>
            </a:r>
          </a:p>
          <a:p>
            <a:pPr>
              <a:lnSpc>
                <a:spcPct val="110000"/>
              </a:lnSpc>
            </a:pPr>
            <a:r>
              <a:rPr lang="en-US" sz="2000" dirty="0" err="1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</a:t>
            </a:r>
            <a:r>
              <a:rPr lang="en-US" sz="2000" b="0" dirty="0" err="1">
                <a:solidFill>
                  <a:srgbClr val="33333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imonetisasi</a:t>
            </a:r>
            <a:r>
              <a:rPr lang="en-US" sz="2000" b="0" dirty="0">
                <a:solidFill>
                  <a:srgbClr val="33333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oleh YouTube, </a:t>
            </a:r>
            <a:r>
              <a:rPr lang="en-US" sz="2000" b="0" dirty="0" err="1">
                <a:solidFill>
                  <a:srgbClr val="33333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terus</a:t>
            </a:r>
            <a:r>
              <a:rPr lang="en-US" sz="2000" b="0" dirty="0">
                <a:solidFill>
                  <a:srgbClr val="33333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b="0" dirty="0" err="1">
                <a:solidFill>
                  <a:srgbClr val="33333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berkembang</a:t>
            </a:r>
            <a:r>
              <a:rPr lang="en-US" sz="2000" b="0" dirty="0">
                <a:solidFill>
                  <a:srgbClr val="33333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dan </a:t>
            </a:r>
            <a:r>
              <a:rPr lang="en-US" sz="2000" b="0" dirty="0" err="1">
                <a:solidFill>
                  <a:srgbClr val="33333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bertahan</a:t>
            </a:r>
            <a:r>
              <a:rPr lang="en-US" sz="2000" b="0" dirty="0">
                <a:solidFill>
                  <a:srgbClr val="33333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b="0" dirty="0" err="1">
                <a:solidFill>
                  <a:srgbClr val="33333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dalam</a:t>
            </a:r>
            <a:r>
              <a:rPr lang="en-US" sz="2000" b="0" dirty="0">
                <a:solidFill>
                  <a:srgbClr val="33333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b="0" dirty="0" err="1">
                <a:solidFill>
                  <a:srgbClr val="33333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jangka</a:t>
            </a:r>
            <a:r>
              <a:rPr lang="en-US" sz="2000" b="0" dirty="0">
                <a:solidFill>
                  <a:srgbClr val="33333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b="0" dirty="0" err="1">
                <a:solidFill>
                  <a:srgbClr val="33333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waktu</a:t>
            </a:r>
            <a:r>
              <a:rPr lang="en-US" sz="2000" b="0" dirty="0">
                <a:solidFill>
                  <a:srgbClr val="33333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yang </a:t>
            </a:r>
            <a:r>
              <a:rPr lang="en-US" sz="2000" b="0" dirty="0" err="1">
                <a:solidFill>
                  <a:srgbClr val="33333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panjang</a:t>
            </a:r>
            <a:endParaRPr lang="en-US" sz="2000" b="0" dirty="0">
              <a:solidFill>
                <a:srgbClr val="333333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10000"/>
              </a:lnSpc>
            </a:pPr>
            <a:r>
              <a:rPr lang="en-US" sz="2000" b="0" dirty="0">
                <a:solidFill>
                  <a:srgbClr val="33333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Target </a:t>
            </a:r>
            <a:r>
              <a:rPr lang="en-US" sz="2000" b="0" dirty="0" err="1">
                <a:solidFill>
                  <a:srgbClr val="33333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penonton</a:t>
            </a:r>
            <a:r>
              <a:rPr lang="en-US" sz="2000" b="0" dirty="0">
                <a:solidFill>
                  <a:srgbClr val="33333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b="0" dirty="0" err="1">
                <a:solidFill>
                  <a:srgbClr val="33333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utama</a:t>
            </a:r>
            <a:r>
              <a:rPr lang="en-US" sz="2000" b="0" dirty="0">
                <a:solidFill>
                  <a:srgbClr val="33333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Client </a:t>
            </a:r>
            <a:r>
              <a:rPr lang="en-US" sz="2000" b="0" dirty="0" err="1">
                <a:solidFill>
                  <a:srgbClr val="33333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adalah</a:t>
            </a:r>
            <a:r>
              <a:rPr lang="en-US" sz="2000" b="0" dirty="0">
                <a:solidFill>
                  <a:srgbClr val="33333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b="0" dirty="0" err="1">
                <a:solidFill>
                  <a:srgbClr val="33333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penduduk</a:t>
            </a:r>
            <a:r>
              <a:rPr lang="en-US" sz="2000" b="0" dirty="0">
                <a:solidFill>
                  <a:srgbClr val="33333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di </a:t>
            </a:r>
            <a:r>
              <a:rPr lang="en-US" sz="2000" b="0" dirty="0" err="1">
                <a:solidFill>
                  <a:srgbClr val="33333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negaranya</a:t>
            </a:r>
            <a:r>
              <a:rPr lang="en-US" sz="2000" b="0" dirty="0">
                <a:solidFill>
                  <a:srgbClr val="33333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b="0" dirty="0" err="1">
                <a:solidFill>
                  <a:srgbClr val="33333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sendiri</a:t>
            </a:r>
            <a:r>
              <a:rPr lang="en-US" sz="2000" b="0" dirty="0">
                <a:solidFill>
                  <a:srgbClr val="33333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>
              <a:lnSpc>
                <a:spcPct val="110000"/>
              </a:lnSpc>
            </a:pP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A7BAB57-49D1-727A-916F-AF3BA02657FB}"/>
              </a:ext>
            </a:extLst>
          </p:cNvPr>
          <p:cNvSpPr txBox="1">
            <a:spLocks/>
          </p:cNvSpPr>
          <p:nvPr/>
        </p:nvSpPr>
        <p:spPr>
          <a:xfrm>
            <a:off x="695976" y="41955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effectLst/>
                <a:latin typeface="+mn-lt"/>
              </a:rPr>
              <a:t>Problem Statement &amp; Idea</a:t>
            </a:r>
            <a:br>
              <a:rPr lang="en-US" dirty="0">
                <a:latin typeface="+mn-lt"/>
                <a:cs typeface="Calibri" panose="020F0502020204030204" pitchFamily="34" charset="0"/>
              </a:rPr>
            </a:br>
            <a:endParaRPr lang="en-US" dirty="0">
              <a:latin typeface="+mn-lt"/>
              <a:cs typeface="Calibri" panose="020F050202020403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DA9EC96-ACCA-581A-56D0-99DFEB0E5744}"/>
              </a:ext>
            </a:extLst>
          </p:cNvPr>
          <p:cNvCxnSpPr>
            <a:cxnSpLocks/>
          </p:cNvCxnSpPr>
          <p:nvPr/>
        </p:nvCxnSpPr>
        <p:spPr>
          <a:xfrm>
            <a:off x="702644" y="1364727"/>
            <a:ext cx="10722543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050" name="Picture 2" descr="Free Icon | Important person">
            <a:extLst>
              <a:ext uri="{FF2B5EF4-FFF2-40B4-BE49-F238E27FC236}">
                <a16:creationId xmlns:a16="http://schemas.microsoft.com/office/drawing/2014/main" id="{F427E159-AFE5-BA7B-7542-4F1ABCD868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698" y="1424110"/>
            <a:ext cx="1817838" cy="1817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YouTube Premium users can now use picture-in-picture mode on iPhone |  Technology News,The Indian Express">
            <a:extLst>
              <a:ext uri="{FF2B5EF4-FFF2-40B4-BE49-F238E27FC236}">
                <a16:creationId xmlns:a16="http://schemas.microsoft.com/office/drawing/2014/main" id="{4F8C9FEC-4144-75D2-6B45-3C55858D83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7038" y="1581063"/>
            <a:ext cx="2461800" cy="1365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0BBCFA99-FF99-624A-0AD7-5BA244E5A066}"/>
              </a:ext>
            </a:extLst>
          </p:cNvPr>
          <p:cNvSpPr/>
          <p:nvPr/>
        </p:nvSpPr>
        <p:spPr>
          <a:xfrm>
            <a:off x="2453869" y="1989036"/>
            <a:ext cx="1650237" cy="507528"/>
          </a:xfrm>
          <a:prstGeom prst="right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C8E5CB3-2E7A-8161-FC2F-04C87B59B379}"/>
              </a:ext>
            </a:extLst>
          </p:cNvPr>
          <p:cNvSpPr txBox="1">
            <a:spLocks/>
          </p:cNvSpPr>
          <p:nvPr/>
        </p:nvSpPr>
        <p:spPr>
          <a:xfrm>
            <a:off x="1981980" y="2608753"/>
            <a:ext cx="2654369" cy="7589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Start </a:t>
            </a:r>
            <a:r>
              <a:rPr lang="en-US" sz="2000" dirty="0" err="1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Youtube</a:t>
            </a:r>
            <a:r>
              <a:rPr lang="en-US" sz="2000" dirty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Channel</a:t>
            </a:r>
          </a:p>
          <a:p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9" name="Picture 2" descr="Premium Vector | Doodle bulb light idea for icon symbol of idea creativity  innovation inspiration vector illustration">
            <a:extLst>
              <a:ext uri="{FF2B5EF4-FFF2-40B4-BE49-F238E27FC236}">
                <a16:creationId xmlns:a16="http://schemas.microsoft.com/office/drawing/2014/main" id="{97E955ED-5789-2551-141A-A344AB4AC9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9304" y="1423538"/>
            <a:ext cx="1149488" cy="1149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849CCDB8-110A-BB59-5200-8EFB29E5BDBF}"/>
              </a:ext>
            </a:extLst>
          </p:cNvPr>
          <p:cNvSpPr/>
          <p:nvPr/>
        </p:nvSpPr>
        <p:spPr>
          <a:xfrm>
            <a:off x="7577914" y="1989983"/>
            <a:ext cx="1650237" cy="507528"/>
          </a:xfrm>
          <a:prstGeom prst="right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2" descr="YouTube Premium users can now use picture-in-picture mode on iPhone |  Technology News,The Indian Express">
            <a:extLst>
              <a:ext uri="{FF2B5EF4-FFF2-40B4-BE49-F238E27FC236}">
                <a16:creationId xmlns:a16="http://schemas.microsoft.com/office/drawing/2014/main" id="{618F4D1E-3E6E-D0CD-0E16-D1A494FCB0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5276" y="2465450"/>
            <a:ext cx="1570154" cy="871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YouTube Culture &amp; Trends - Data and Cultural Analysis for You">
            <a:extLst>
              <a:ext uri="{FF2B5EF4-FFF2-40B4-BE49-F238E27FC236}">
                <a16:creationId xmlns:a16="http://schemas.microsoft.com/office/drawing/2014/main" id="{7B0BC80A-8AAA-4376-BE77-899EFA429B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322" t="43231" r="1374" b="36635"/>
          <a:stretch/>
        </p:blipFill>
        <p:spPr bwMode="auto">
          <a:xfrm>
            <a:off x="10875430" y="2708606"/>
            <a:ext cx="813816" cy="627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17121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CE6CAC-5B56-F314-602E-4424DEB61FDC}"/>
              </a:ext>
            </a:extLst>
          </p:cNvPr>
          <p:cNvSpPr txBox="1">
            <a:spLocks/>
          </p:cNvSpPr>
          <p:nvPr/>
        </p:nvSpPr>
        <p:spPr>
          <a:xfrm>
            <a:off x="695976" y="41955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effectLst/>
                <a:latin typeface="+mn-lt"/>
              </a:rPr>
              <a:t>Problem Solving</a:t>
            </a:r>
            <a:br>
              <a:rPr lang="en-US" dirty="0">
                <a:latin typeface="+mn-lt"/>
                <a:cs typeface="Calibri" panose="020F0502020204030204" pitchFamily="34" charset="0"/>
              </a:rPr>
            </a:br>
            <a:endParaRPr lang="en-US" dirty="0">
              <a:latin typeface="+mn-lt"/>
              <a:cs typeface="Calibri" panose="020F0502020204030204" pitchFamily="34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68F6EB0-372B-31A0-C849-8265693D6C8B}"/>
              </a:ext>
            </a:extLst>
          </p:cNvPr>
          <p:cNvCxnSpPr>
            <a:cxnSpLocks/>
          </p:cNvCxnSpPr>
          <p:nvPr/>
        </p:nvCxnSpPr>
        <p:spPr>
          <a:xfrm>
            <a:off x="702644" y="1364727"/>
            <a:ext cx="10722543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57C63B73-FB00-F0F2-0333-7DFA5D68051F}"/>
              </a:ext>
            </a:extLst>
          </p:cNvPr>
          <p:cNvSpPr txBox="1"/>
          <p:nvPr/>
        </p:nvSpPr>
        <p:spPr>
          <a:xfrm>
            <a:off x="604529" y="1535794"/>
            <a:ext cx="684542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US Trending </a:t>
            </a:r>
            <a:r>
              <a:rPr lang="en-US" sz="2800" b="1" dirty="0" err="1">
                <a:solidFill>
                  <a:srgbClr val="FF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Youtube</a:t>
            </a:r>
            <a:r>
              <a:rPr lang="en-US" sz="28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b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Video Statistics</a:t>
            </a:r>
            <a:endParaRPr lang="en-US" sz="2800" b="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7B0141-4F0C-CFEF-DA9D-04F41E8DDE6A}"/>
              </a:ext>
            </a:extLst>
          </p:cNvPr>
          <p:cNvSpPr txBox="1"/>
          <p:nvPr/>
        </p:nvSpPr>
        <p:spPr>
          <a:xfrm>
            <a:off x="7981369" y="2944699"/>
            <a:ext cx="3915456" cy="29578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Kolom :</a:t>
            </a:r>
          </a:p>
          <a:p>
            <a:pPr>
              <a:lnSpc>
                <a:spcPct val="150000"/>
              </a:lnSpc>
            </a:pPr>
            <a:r>
              <a:rPr lang="en-US" b="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video_id</a:t>
            </a:r>
            <a:r>
              <a:rPr lang="en-US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b="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trending_date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title, </a:t>
            </a:r>
            <a:r>
              <a:rPr lang="en-US" b="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channel_title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category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b="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publish_time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tags, likes , dislikes, </a:t>
            </a:r>
            <a:r>
              <a:rPr lang="en-US" b="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comment_count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b="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thumbnail_link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b="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comments_disabled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b="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ratings_disabled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b="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video_error_or_removed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description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767D457-FF7C-0F1E-70D4-8E6290D85283}"/>
              </a:ext>
            </a:extLst>
          </p:cNvPr>
          <p:cNvSpPr txBox="1"/>
          <p:nvPr/>
        </p:nvSpPr>
        <p:spPr>
          <a:xfrm>
            <a:off x="7979383" y="1973975"/>
            <a:ext cx="6093724" cy="7418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Jumlah</a:t>
            </a:r>
            <a:r>
              <a:rPr lang="en-US" b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baris : 40949 </a:t>
            </a:r>
          </a:p>
          <a:p>
            <a:pPr>
              <a:lnSpc>
                <a:spcPct val="150000"/>
              </a:lnSpc>
            </a:pPr>
            <a:r>
              <a:rPr lang="en-US" b="1" dirty="0" err="1">
                <a:latin typeface="Calibri" panose="020F0502020204030204" pitchFamily="34" charset="0"/>
                <a:cs typeface="Calibri" panose="020F0502020204030204" pitchFamily="34" charset="0"/>
              </a:rPr>
              <a:t>Jumlah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1" dirty="0" err="1">
                <a:latin typeface="Calibri" panose="020F0502020204030204" pitchFamily="34" charset="0"/>
                <a:cs typeface="Calibri" panose="020F0502020204030204" pitchFamily="34" charset="0"/>
              </a:rPr>
              <a:t>kolom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 : 16</a:t>
            </a:r>
            <a:endParaRPr lang="en-US" b="1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11ED78B-527A-1633-C91C-029EDCC220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41" t="17405" r="25224" b="9453"/>
          <a:stretch/>
        </p:blipFill>
        <p:spPr>
          <a:xfrm>
            <a:off x="604529" y="2080671"/>
            <a:ext cx="6843440" cy="4443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2045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81417B-FA47-5134-E76A-44DD027767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864" y="1589594"/>
            <a:ext cx="4757382" cy="8646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Content </a:t>
            </a:r>
            <a:r>
              <a:rPr lang="en-US" sz="2400" b="1" dirty="0" err="1">
                <a:solidFill>
                  <a:srgbClr val="FF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Youtube</a:t>
            </a:r>
            <a:r>
              <a:rPr lang="en-US" sz="24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rgbClr val="FF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seperti</a:t>
            </a:r>
            <a:r>
              <a:rPr lang="en-US" sz="24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rgbClr val="FF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apa</a:t>
            </a:r>
            <a:r>
              <a:rPr lang="en-US" sz="24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yang paling </a:t>
            </a:r>
            <a:r>
              <a:rPr lang="en-US" sz="2400" b="1" dirty="0" err="1">
                <a:solidFill>
                  <a:srgbClr val="FF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populer</a:t>
            </a:r>
            <a:r>
              <a:rPr lang="en-US" sz="24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di US?</a:t>
            </a:r>
            <a:endParaRPr lang="en-US" sz="2400" b="0" dirty="0">
              <a:solidFill>
                <a:srgbClr val="FF0000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CB5E27C-48BD-1092-EDAE-825D80BBDE35}"/>
              </a:ext>
            </a:extLst>
          </p:cNvPr>
          <p:cNvSpPr txBox="1">
            <a:spLocks/>
          </p:cNvSpPr>
          <p:nvPr/>
        </p:nvSpPr>
        <p:spPr>
          <a:xfrm>
            <a:off x="695976" y="41955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effectLst/>
                <a:latin typeface="+mn-lt"/>
              </a:rPr>
              <a:t>Questions</a:t>
            </a:r>
            <a:br>
              <a:rPr lang="en-US" dirty="0">
                <a:latin typeface="+mn-lt"/>
                <a:cs typeface="Calibri" panose="020F0502020204030204" pitchFamily="34" charset="0"/>
              </a:rPr>
            </a:br>
            <a:endParaRPr lang="en-US" dirty="0">
              <a:latin typeface="+mn-lt"/>
              <a:cs typeface="Calibri" panose="020F050202020403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54413CE-9BA2-2BDD-BEF4-6E7752413771}"/>
              </a:ext>
            </a:extLst>
          </p:cNvPr>
          <p:cNvCxnSpPr>
            <a:cxnSpLocks/>
          </p:cNvCxnSpPr>
          <p:nvPr/>
        </p:nvCxnSpPr>
        <p:spPr>
          <a:xfrm>
            <a:off x="702644" y="1364727"/>
            <a:ext cx="10722543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0C11791-4D9E-8262-8F61-F628452DB398}"/>
              </a:ext>
            </a:extLst>
          </p:cNvPr>
          <p:cNvSpPr txBox="1"/>
          <p:nvPr/>
        </p:nvSpPr>
        <p:spPr>
          <a:xfrm>
            <a:off x="439830" y="2425198"/>
            <a:ext cx="4757382" cy="967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Kategori</a:t>
            </a:r>
            <a:r>
              <a:rPr lang="en-US" sz="2000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b="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apa</a:t>
            </a:r>
            <a:r>
              <a:rPr lang="en-US" sz="2000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yang paling </a:t>
            </a:r>
            <a:r>
              <a:rPr lang="en-US" sz="2000" b="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diminati</a:t>
            </a:r>
            <a:r>
              <a:rPr lang="en-US" sz="2000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di US?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Channel </a:t>
            </a:r>
            <a:r>
              <a:rPr lang="en-US" sz="2000" b="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apa</a:t>
            </a:r>
            <a:r>
              <a:rPr lang="en-US" sz="2000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yang paling popular di US?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9F29F7-6C86-BAEA-4D89-E4D6057C43B9}"/>
              </a:ext>
            </a:extLst>
          </p:cNvPr>
          <p:cNvSpPr txBox="1"/>
          <p:nvPr/>
        </p:nvSpPr>
        <p:spPr>
          <a:xfrm>
            <a:off x="5563280" y="1518802"/>
            <a:ext cx="609372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 err="1">
                <a:solidFill>
                  <a:srgbClr val="FF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Bagaimana</a:t>
            </a:r>
            <a:r>
              <a:rPr lang="en-US" sz="24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rgbClr val="FF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algoritma</a:t>
            </a:r>
            <a:r>
              <a:rPr lang="en-US" sz="24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trending YouTube </a:t>
            </a:r>
            <a:r>
              <a:rPr lang="en-US" sz="2400" b="1" dirty="0" err="1">
                <a:solidFill>
                  <a:srgbClr val="FF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bekerja</a:t>
            </a:r>
            <a:r>
              <a:rPr lang="en-US" sz="24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?</a:t>
            </a:r>
            <a:endParaRPr lang="en-US" sz="2400" b="0" dirty="0">
              <a:solidFill>
                <a:srgbClr val="FF0000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222087C-D62A-6EA0-9A6D-565F36B9E7EC}"/>
              </a:ext>
            </a:extLst>
          </p:cNvPr>
          <p:cNvSpPr txBox="1"/>
          <p:nvPr/>
        </p:nvSpPr>
        <p:spPr>
          <a:xfrm>
            <a:off x="5563280" y="2474238"/>
            <a:ext cx="6093724" cy="37888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- </a:t>
            </a:r>
            <a:r>
              <a:rPr lang="en-US" b="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Bagaimana</a:t>
            </a:r>
            <a:r>
              <a:rPr lang="en-US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perbedaan</a:t>
            </a:r>
            <a:r>
              <a:rPr lang="en-US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video trending dan </a:t>
            </a:r>
            <a:r>
              <a:rPr lang="en-US" b="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tidak</a:t>
            </a:r>
            <a:r>
              <a:rPr lang="en-US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trending?</a:t>
            </a:r>
          </a:p>
          <a:p>
            <a:pPr>
              <a:lnSpc>
                <a:spcPct val="150000"/>
              </a:lnSpc>
            </a:pPr>
            <a:r>
              <a:rPr lang="en-US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- </a:t>
            </a:r>
            <a:r>
              <a:rPr lang="en-US" b="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Bagaimana</a:t>
            </a:r>
            <a:r>
              <a:rPr lang="en-US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pengaruh</a:t>
            </a:r>
            <a:r>
              <a:rPr lang="en-US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views, comment, likes, dislikes, </a:t>
            </a:r>
            <a:r>
              <a:rPr lang="en-US" b="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waktu</a:t>
            </a:r>
            <a:r>
              <a:rPr lang="en-US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publish, </a:t>
            </a:r>
            <a:r>
              <a:rPr lang="en-US" b="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jumlah</a:t>
            </a:r>
            <a:r>
              <a:rPr lang="en-US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tags, </a:t>
            </a:r>
            <a:r>
              <a:rPr lang="en-US" b="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comment_disabled</a:t>
            </a:r>
            <a:r>
              <a:rPr lang="en-US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b="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publish_date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b="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rating_disabled</a:t>
            </a:r>
            <a:r>
              <a:rPr lang="en-US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dan </a:t>
            </a:r>
            <a:r>
              <a:rPr lang="en-US" b="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video_error_or_removed</a:t>
            </a:r>
            <a:r>
              <a:rPr lang="en-US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terhadap</a:t>
            </a:r>
            <a:r>
              <a:rPr lang="en-US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trending? </a:t>
            </a:r>
            <a:r>
              <a:rPr lang="en-US" b="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Apa</a:t>
            </a:r>
            <a:r>
              <a:rPr lang="en-US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faktor</a:t>
            </a:r>
            <a:r>
              <a:rPr lang="en-US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yang paling </a:t>
            </a:r>
            <a:r>
              <a:rPr lang="en-US" b="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mempengaruhi</a:t>
            </a:r>
            <a:r>
              <a:rPr lang="en-US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trending?</a:t>
            </a:r>
          </a:p>
          <a:p>
            <a:pPr>
              <a:lnSpc>
                <a:spcPct val="150000"/>
              </a:lnSpc>
            </a:pPr>
            <a:r>
              <a:rPr lang="en-US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- </a:t>
            </a:r>
            <a:r>
              <a:rPr lang="en-US" b="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Bagaimana</a:t>
            </a:r>
            <a:r>
              <a:rPr lang="en-US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pengaruh</a:t>
            </a:r>
            <a:r>
              <a:rPr lang="en-US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views </a:t>
            </a:r>
            <a:r>
              <a:rPr lang="en-US" b="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terhadap</a:t>
            </a:r>
            <a:r>
              <a:rPr lang="en-US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comment, likes dan dislikes di </a:t>
            </a:r>
            <a:r>
              <a:rPr lang="en-US" b="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suatu</a:t>
            </a:r>
            <a:r>
              <a:rPr lang="en-US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video?</a:t>
            </a:r>
          </a:p>
          <a:p>
            <a:pPr>
              <a:lnSpc>
                <a:spcPct val="150000"/>
              </a:lnSpc>
            </a:pPr>
            <a:r>
              <a:rPr lang="en-US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- </a:t>
            </a:r>
            <a:r>
              <a:rPr lang="en-US" b="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Berapa</a:t>
            </a:r>
            <a:r>
              <a:rPr lang="en-US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rata2 </a:t>
            </a:r>
            <a:r>
              <a:rPr lang="en-US" b="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waktu</a:t>
            </a:r>
            <a:r>
              <a:rPr lang="en-US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yang </a:t>
            </a:r>
            <a:r>
              <a:rPr lang="en-US" b="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dibutuhkan</a:t>
            </a:r>
            <a:r>
              <a:rPr lang="en-US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oleh video </a:t>
            </a:r>
            <a:r>
              <a:rPr lang="en-US" b="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untuk</a:t>
            </a:r>
            <a:r>
              <a:rPr lang="en-US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trending?</a:t>
            </a:r>
          </a:p>
        </p:txBody>
      </p:sp>
    </p:spTree>
    <p:extLst>
      <p:ext uri="{BB962C8B-B14F-4D97-AF65-F5344CB8AC3E}">
        <p14:creationId xmlns:p14="http://schemas.microsoft.com/office/powerpoint/2010/main" val="4380787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D5580-B221-7213-4BAC-35477A84B9EC}"/>
              </a:ext>
            </a:extLst>
          </p:cNvPr>
          <p:cNvSpPr txBox="1">
            <a:spLocks/>
          </p:cNvSpPr>
          <p:nvPr/>
        </p:nvSpPr>
        <p:spPr>
          <a:xfrm>
            <a:off x="695976" y="41955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effectLst/>
                <a:latin typeface="+mn-lt"/>
              </a:rPr>
              <a:t>Data Preparation - Cleaning</a:t>
            </a:r>
            <a:br>
              <a:rPr lang="en-US" dirty="0">
                <a:latin typeface="+mn-lt"/>
                <a:cs typeface="Calibri" panose="020F0502020204030204" pitchFamily="34" charset="0"/>
              </a:rPr>
            </a:br>
            <a:endParaRPr lang="en-US" dirty="0">
              <a:latin typeface="+mn-lt"/>
              <a:cs typeface="Calibri" panose="020F0502020204030204" pitchFamily="34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D3E5430-433B-A7D6-07E7-5E314BF57B3A}"/>
              </a:ext>
            </a:extLst>
          </p:cNvPr>
          <p:cNvCxnSpPr>
            <a:cxnSpLocks/>
          </p:cNvCxnSpPr>
          <p:nvPr/>
        </p:nvCxnSpPr>
        <p:spPr>
          <a:xfrm>
            <a:off x="702644" y="1364727"/>
            <a:ext cx="10722543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FDBD362-359D-0358-18E6-AD6CE6E83C50}"/>
              </a:ext>
            </a:extLst>
          </p:cNvPr>
          <p:cNvSpPr txBox="1">
            <a:spLocks/>
          </p:cNvSpPr>
          <p:nvPr/>
        </p:nvSpPr>
        <p:spPr>
          <a:xfrm>
            <a:off x="695976" y="1623791"/>
            <a:ext cx="4757382" cy="86466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6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DROP</a:t>
            </a:r>
            <a:endParaRPr lang="en-US" sz="3600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A83DAC-C7B0-1C02-2AFB-D3041D6A939A}"/>
              </a:ext>
            </a:extLst>
          </p:cNvPr>
          <p:cNvSpPr txBox="1"/>
          <p:nvPr/>
        </p:nvSpPr>
        <p:spPr>
          <a:xfrm>
            <a:off x="609860" y="2367124"/>
            <a:ext cx="309919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thumbnail_link</a:t>
            </a:r>
            <a:endParaRPr lang="en-US" b="1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faulty data pada title -&gt; title mode</a:t>
            </a:r>
            <a:endParaRPr lang="en-US" b="1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7ED68D1-BBBB-AEF1-0416-F4C786FD45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0" t="33682" r="45053" b="32912"/>
          <a:stretch/>
        </p:blipFill>
        <p:spPr>
          <a:xfrm>
            <a:off x="5001908" y="3614504"/>
            <a:ext cx="6580232" cy="224936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7F22AB5-E046-E600-A199-D490E94802B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731" t="31841" r="42612" b="29950"/>
          <a:stretch/>
        </p:blipFill>
        <p:spPr>
          <a:xfrm>
            <a:off x="609860" y="3429000"/>
            <a:ext cx="4103430" cy="2620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2717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D5580-B221-7213-4BAC-35477A84B9EC}"/>
              </a:ext>
            </a:extLst>
          </p:cNvPr>
          <p:cNvSpPr txBox="1">
            <a:spLocks/>
          </p:cNvSpPr>
          <p:nvPr/>
        </p:nvSpPr>
        <p:spPr>
          <a:xfrm>
            <a:off x="695976" y="41955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effectLst/>
                <a:latin typeface="+mn-lt"/>
              </a:rPr>
              <a:t>Data Preparation - Cleaning</a:t>
            </a:r>
            <a:br>
              <a:rPr lang="en-US" dirty="0">
                <a:latin typeface="+mn-lt"/>
                <a:cs typeface="Calibri" panose="020F0502020204030204" pitchFamily="34" charset="0"/>
              </a:rPr>
            </a:br>
            <a:endParaRPr lang="en-US" dirty="0">
              <a:latin typeface="+mn-lt"/>
              <a:cs typeface="Calibri" panose="020F0502020204030204" pitchFamily="34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D3E5430-433B-A7D6-07E7-5E314BF57B3A}"/>
              </a:ext>
            </a:extLst>
          </p:cNvPr>
          <p:cNvCxnSpPr>
            <a:cxnSpLocks/>
          </p:cNvCxnSpPr>
          <p:nvPr/>
        </p:nvCxnSpPr>
        <p:spPr>
          <a:xfrm>
            <a:off x="702644" y="1364727"/>
            <a:ext cx="10722543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FDBD362-359D-0358-18E6-AD6CE6E83C50}"/>
              </a:ext>
            </a:extLst>
          </p:cNvPr>
          <p:cNvSpPr txBox="1">
            <a:spLocks/>
          </p:cNvSpPr>
          <p:nvPr/>
        </p:nvSpPr>
        <p:spPr>
          <a:xfrm>
            <a:off x="695976" y="1623791"/>
            <a:ext cx="4757382" cy="86466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6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FORMATTING</a:t>
            </a:r>
            <a:endParaRPr lang="en-US" sz="3600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A83DAC-C7B0-1C02-2AFB-D3041D6A939A}"/>
              </a:ext>
            </a:extLst>
          </p:cNvPr>
          <p:cNvSpPr txBox="1"/>
          <p:nvPr/>
        </p:nvSpPr>
        <p:spPr>
          <a:xfrm>
            <a:off x="609860" y="2367124"/>
            <a:ext cx="309919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err="1">
                <a:effectLst/>
              </a:rPr>
              <a:t>publish_time</a:t>
            </a:r>
            <a:endParaRPr lang="en-US" b="1" dirty="0">
              <a:effectLst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i="0" dirty="0" err="1">
                <a:effectLst/>
              </a:rPr>
              <a:t>trending_date</a:t>
            </a:r>
            <a:endParaRPr lang="en-US" b="1" dirty="0">
              <a:effectLst/>
              <a:cs typeface="Calibri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3802F94-0828-A40D-9BC6-0F562DFEEFD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24" t="34517" r="42351" b="43940"/>
          <a:stretch/>
        </p:blipFill>
        <p:spPr>
          <a:xfrm>
            <a:off x="601508" y="3930462"/>
            <a:ext cx="5479365" cy="190116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776D81F-6D0A-3186-F061-5746190B38F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9" t="50000" r="83993" b="37711"/>
          <a:stretch/>
        </p:blipFill>
        <p:spPr>
          <a:xfrm>
            <a:off x="6441744" y="1745121"/>
            <a:ext cx="2290336" cy="114982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341713F-317A-BDB7-6604-A5D3FCA2436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4" t="40063" r="86344" b="46155"/>
          <a:stretch/>
        </p:blipFill>
        <p:spPr>
          <a:xfrm>
            <a:off x="9074198" y="1681446"/>
            <a:ext cx="1953193" cy="133201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C946142-553C-0C55-1DF7-D6EFC599E6C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4" t="51766" r="87015" b="35032"/>
          <a:stretch/>
        </p:blipFill>
        <p:spPr>
          <a:xfrm>
            <a:off x="6871455" y="3261595"/>
            <a:ext cx="1753930" cy="132222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4553801-944E-2D63-333B-AF3D7777720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9" t="50000" r="87575" b="37512"/>
          <a:stretch/>
        </p:blipFill>
        <p:spPr>
          <a:xfrm>
            <a:off x="9074198" y="3330174"/>
            <a:ext cx="1818036" cy="125364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B6711D1-3157-4267-BF83-363C39A33C1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5" t="53011" r="86455" b="35032"/>
          <a:stretch/>
        </p:blipFill>
        <p:spPr>
          <a:xfrm>
            <a:off x="7738810" y="4976103"/>
            <a:ext cx="1773150" cy="1034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353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D5580-B221-7213-4BAC-35477A84B9EC}"/>
              </a:ext>
            </a:extLst>
          </p:cNvPr>
          <p:cNvSpPr txBox="1">
            <a:spLocks/>
          </p:cNvSpPr>
          <p:nvPr/>
        </p:nvSpPr>
        <p:spPr>
          <a:xfrm>
            <a:off x="695976" y="41955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effectLst/>
                <a:latin typeface="+mn-lt"/>
              </a:rPr>
              <a:t>Data Preparation - Cleaning</a:t>
            </a:r>
            <a:br>
              <a:rPr lang="en-US" dirty="0">
                <a:latin typeface="+mn-lt"/>
                <a:cs typeface="Calibri" panose="020F0502020204030204" pitchFamily="34" charset="0"/>
              </a:rPr>
            </a:br>
            <a:endParaRPr lang="en-US" dirty="0">
              <a:latin typeface="+mn-lt"/>
              <a:cs typeface="Calibri" panose="020F0502020204030204" pitchFamily="34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D3E5430-433B-A7D6-07E7-5E314BF57B3A}"/>
              </a:ext>
            </a:extLst>
          </p:cNvPr>
          <p:cNvCxnSpPr>
            <a:cxnSpLocks/>
          </p:cNvCxnSpPr>
          <p:nvPr/>
        </p:nvCxnSpPr>
        <p:spPr>
          <a:xfrm>
            <a:off x="702644" y="1364727"/>
            <a:ext cx="10722543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FDBD362-359D-0358-18E6-AD6CE6E83C50}"/>
              </a:ext>
            </a:extLst>
          </p:cNvPr>
          <p:cNvSpPr txBox="1">
            <a:spLocks/>
          </p:cNvSpPr>
          <p:nvPr/>
        </p:nvSpPr>
        <p:spPr>
          <a:xfrm>
            <a:off x="609860" y="1799104"/>
            <a:ext cx="4757382" cy="86466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6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MISSING VALUE</a:t>
            </a:r>
            <a:endParaRPr lang="en-US" sz="3600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A83DAC-C7B0-1C02-2AFB-D3041D6A939A}"/>
              </a:ext>
            </a:extLst>
          </p:cNvPr>
          <p:cNvSpPr txBox="1"/>
          <p:nvPr/>
        </p:nvSpPr>
        <p:spPr>
          <a:xfrm>
            <a:off x="609860" y="2611829"/>
            <a:ext cx="309919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tags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description</a:t>
            </a:r>
            <a:endParaRPr lang="en-US" b="1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80E8B39-DC4B-F9E7-68F9-D5DD299CF0E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9" t="25447" r="56738" b="30149"/>
          <a:stretch/>
        </p:blipFill>
        <p:spPr>
          <a:xfrm>
            <a:off x="4145443" y="1745121"/>
            <a:ext cx="7436697" cy="4466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9956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D5580-B221-7213-4BAC-35477A84B9EC}"/>
              </a:ext>
            </a:extLst>
          </p:cNvPr>
          <p:cNvSpPr txBox="1">
            <a:spLocks/>
          </p:cNvSpPr>
          <p:nvPr/>
        </p:nvSpPr>
        <p:spPr>
          <a:xfrm>
            <a:off x="695976" y="33135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effectLst/>
                <a:latin typeface="+mn-lt"/>
              </a:rPr>
              <a:t>Data Preparation - Cleaning</a:t>
            </a:r>
            <a:br>
              <a:rPr lang="en-US" dirty="0">
                <a:latin typeface="+mn-lt"/>
                <a:cs typeface="Calibri" panose="020F0502020204030204" pitchFamily="34" charset="0"/>
              </a:rPr>
            </a:br>
            <a:endParaRPr lang="en-US" dirty="0">
              <a:latin typeface="+mn-lt"/>
              <a:cs typeface="Calibri" panose="020F0502020204030204" pitchFamily="34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D3E5430-433B-A7D6-07E7-5E314BF57B3A}"/>
              </a:ext>
            </a:extLst>
          </p:cNvPr>
          <p:cNvCxnSpPr>
            <a:cxnSpLocks/>
          </p:cNvCxnSpPr>
          <p:nvPr/>
        </p:nvCxnSpPr>
        <p:spPr>
          <a:xfrm>
            <a:off x="702644" y="1364727"/>
            <a:ext cx="10722543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FDBD362-359D-0358-18E6-AD6CE6E83C50}"/>
              </a:ext>
            </a:extLst>
          </p:cNvPr>
          <p:cNvSpPr txBox="1">
            <a:spLocks/>
          </p:cNvSpPr>
          <p:nvPr/>
        </p:nvSpPr>
        <p:spPr>
          <a:xfrm>
            <a:off x="695976" y="1623791"/>
            <a:ext cx="4757382" cy="86466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6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ADD NEW COLUMNS</a:t>
            </a:r>
            <a:endParaRPr lang="en-US" sz="3600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A83DAC-C7B0-1C02-2AFB-D3041D6A939A}"/>
              </a:ext>
            </a:extLst>
          </p:cNvPr>
          <p:cNvSpPr txBox="1"/>
          <p:nvPr/>
        </p:nvSpPr>
        <p:spPr>
          <a:xfrm>
            <a:off x="609860" y="2367124"/>
            <a:ext cx="309919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Number_of_tags</a:t>
            </a:r>
            <a:endParaRPr lang="en-US" b="1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category</a:t>
            </a:r>
            <a:endParaRPr lang="en-US" b="1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0F450B-9833-CF7B-82E2-A864071A6E5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6" t="24161" r="75822" b="9651"/>
          <a:stretch/>
        </p:blipFill>
        <p:spPr>
          <a:xfrm>
            <a:off x="5358366" y="1623791"/>
            <a:ext cx="2760556" cy="478200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AE5ED99-BE48-7F23-6F25-AC17ED56545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2" t="18309" r="75373" b="25572"/>
          <a:stretch/>
        </p:blipFill>
        <p:spPr>
          <a:xfrm>
            <a:off x="8348240" y="1623791"/>
            <a:ext cx="2634017" cy="3848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8661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1311</TotalTime>
  <Words>789</Words>
  <Application>Microsoft Office PowerPoint</Application>
  <PresentationFormat>Widescreen</PresentationFormat>
  <Paragraphs>97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Calibri</vt:lpstr>
      <vt:lpstr>Calibri Light</vt:lpstr>
      <vt:lpstr>Consolas</vt:lpstr>
      <vt:lpstr>Office Theme</vt:lpstr>
      <vt:lpstr>Capstone Project 2 - US Trending Youtube Video Statistics Analysis </vt:lpstr>
      <vt:lpstr>Background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Capstone Project 2 - US Trending Youtube Video Statistics Analysis </dc:title>
  <dc:creator>Saniyya Rosyida</dc:creator>
  <cp:lastModifiedBy>Saniyya Rosyida</cp:lastModifiedBy>
  <cp:revision>18</cp:revision>
  <dcterms:created xsi:type="dcterms:W3CDTF">2023-01-15T18:24:53Z</dcterms:created>
  <dcterms:modified xsi:type="dcterms:W3CDTF">2023-01-16T16:28:46Z</dcterms:modified>
</cp:coreProperties>
</file>